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3" r:id="rId2"/>
    <p:sldId id="285" r:id="rId3"/>
    <p:sldId id="288" r:id="rId4"/>
    <p:sldId id="286" r:id="rId5"/>
    <p:sldId id="269" r:id="rId6"/>
    <p:sldId id="287" r:id="rId7"/>
    <p:sldId id="289" r:id="rId8"/>
    <p:sldId id="290" r:id="rId9"/>
    <p:sldId id="291" r:id="rId10"/>
    <p:sldId id="292" r:id="rId11"/>
    <p:sldId id="296" r:id="rId12"/>
    <p:sldId id="293" r:id="rId13"/>
    <p:sldId id="297" r:id="rId14"/>
    <p:sldId id="294" r:id="rId15"/>
    <p:sldId id="298" r:id="rId16"/>
    <p:sldId id="299" r:id="rId17"/>
    <p:sldId id="300" r:id="rId18"/>
    <p:sldId id="301" r:id="rId19"/>
    <p:sldId id="284"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9"/>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15370"/>
    <a:srgbClr val="D0CDD5"/>
    <a:srgbClr val="B1B3C1"/>
    <a:srgbClr val="EAEAEA"/>
    <a:srgbClr val="E6E6E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1" autoAdjust="0"/>
    <p:restoredTop sz="75687"/>
  </p:normalViewPr>
  <p:slideViewPr>
    <p:cSldViewPr snapToGrid="0" showGuides="1">
      <p:cViewPr>
        <p:scale>
          <a:sx n="91" d="100"/>
          <a:sy n="91" d="100"/>
        </p:scale>
        <p:origin x="16" y="24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2FA59-A30F-4479-892A-6405E9F0ED52}" type="datetimeFigureOut">
              <a:rPr lang="zh-CN" altLang="en-US" smtClean="0"/>
              <a:t>2018/6/12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D509-40CA-4FE7-ACB5-6A190A1C4596}" type="slidenum">
              <a:rPr lang="zh-CN" altLang="en-US" smtClean="0"/>
              <a:t>‹#›</a:t>
            </a:fld>
            <a:endParaRPr lang="zh-CN" altLang="en-US"/>
          </a:p>
        </p:txBody>
      </p:sp>
    </p:spTree>
    <p:extLst>
      <p:ext uri="{BB962C8B-B14F-4D97-AF65-F5344CB8AC3E}">
        <p14:creationId xmlns:p14="http://schemas.microsoft.com/office/powerpoint/2010/main" val="302622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CAD509-40CA-4FE7-ACB5-6A190A1C4596}" type="slidenum">
              <a:rPr lang="zh-CN" altLang="en-US" smtClean="0"/>
              <a:t>1</a:t>
            </a:fld>
            <a:endParaRPr lang="zh-CN" altLang="en-US"/>
          </a:p>
        </p:txBody>
      </p:sp>
    </p:spTree>
    <p:extLst>
      <p:ext uri="{BB962C8B-B14F-4D97-AF65-F5344CB8AC3E}">
        <p14:creationId xmlns:p14="http://schemas.microsoft.com/office/powerpoint/2010/main" val="1931188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分形解码过程相对简单，其原理是通过将图像的参数经过反复迭代后得到原图像。</a:t>
            </a:r>
          </a:p>
        </p:txBody>
      </p:sp>
      <p:sp>
        <p:nvSpPr>
          <p:cNvPr id="4" name="灯片编号占位符 3"/>
          <p:cNvSpPr>
            <a:spLocks noGrp="1"/>
          </p:cNvSpPr>
          <p:nvPr>
            <p:ph type="sldNum" sz="quarter" idx="10"/>
          </p:nvPr>
        </p:nvSpPr>
        <p:spPr/>
        <p:txBody>
          <a:bodyPr/>
          <a:lstStyle/>
          <a:p>
            <a:fld id="{41CAD509-40CA-4FE7-ACB5-6A190A1C4596}" type="slidenum">
              <a:rPr lang="zh-CN" altLang="en-US" smtClean="0"/>
              <a:t>10</a:t>
            </a:fld>
            <a:endParaRPr lang="zh-CN" altLang="en-US"/>
          </a:p>
        </p:txBody>
      </p:sp>
    </p:spTree>
    <p:extLst>
      <p:ext uri="{BB962C8B-B14F-4D97-AF65-F5344CB8AC3E}">
        <p14:creationId xmlns:p14="http://schemas.microsoft.com/office/powerpoint/2010/main" val="1245868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等距变换：恒等变换、对 </a:t>
            </a:r>
            <a:r>
              <a:rPr lang="en-GB" sz="1200" kern="1200" dirty="0">
                <a:solidFill>
                  <a:schemeClr val="tx1"/>
                </a:solidFill>
                <a:effectLst/>
                <a:latin typeface="+mn-lt"/>
                <a:ea typeface="+mn-ea"/>
                <a:cs typeface="+mn-cs"/>
              </a:rPr>
              <a:t>y </a:t>
            </a:r>
            <a:r>
              <a:rPr lang="zh-CN" altLang="en-US" sz="1200" kern="1200" dirty="0">
                <a:solidFill>
                  <a:schemeClr val="tx1"/>
                </a:solidFill>
                <a:effectLst/>
                <a:latin typeface="+mn-lt"/>
                <a:ea typeface="+mn-ea"/>
                <a:cs typeface="+mn-cs"/>
              </a:rPr>
              <a:t>轴对称变换、对 </a:t>
            </a:r>
            <a:r>
              <a:rPr lang="en-GB" sz="1200" kern="1200" dirty="0">
                <a:solidFill>
                  <a:schemeClr val="tx1"/>
                </a:solidFill>
                <a:effectLst/>
                <a:latin typeface="+mn-lt"/>
                <a:ea typeface="+mn-ea"/>
                <a:cs typeface="+mn-cs"/>
              </a:rPr>
              <a:t>x </a:t>
            </a:r>
            <a:r>
              <a:rPr lang="zh-CN" altLang="en-US" sz="1200" kern="1200" dirty="0">
                <a:solidFill>
                  <a:schemeClr val="tx1"/>
                </a:solidFill>
                <a:effectLst/>
                <a:latin typeface="+mn-lt"/>
                <a:ea typeface="+mn-ea"/>
                <a:cs typeface="+mn-cs"/>
              </a:rPr>
              <a:t>轴对称变换、</a:t>
            </a:r>
            <a:r>
              <a:rPr lang="en-GB" sz="1200" kern="1200" dirty="0">
                <a:solidFill>
                  <a:schemeClr val="tx1"/>
                </a:solidFill>
                <a:effectLst/>
                <a:latin typeface="+mn-lt"/>
                <a:ea typeface="+mn-ea"/>
                <a:cs typeface="+mn-cs"/>
              </a:rPr>
              <a:t>90◦ </a:t>
            </a:r>
            <a:r>
              <a:rPr lang="zh-CN" altLang="en-US" sz="1200" kern="1200" dirty="0">
                <a:solidFill>
                  <a:schemeClr val="tx1"/>
                </a:solidFill>
                <a:effectLst/>
                <a:latin typeface="+mn-lt"/>
                <a:ea typeface="+mn-ea"/>
                <a:cs typeface="+mn-cs"/>
              </a:rPr>
              <a:t>度旋转、</a:t>
            </a:r>
            <a:r>
              <a:rPr lang="en-GB" sz="1200" kern="1200" dirty="0">
                <a:solidFill>
                  <a:schemeClr val="tx1"/>
                </a:solidFill>
                <a:effectLst/>
                <a:latin typeface="+mn-lt"/>
                <a:ea typeface="+mn-ea"/>
                <a:cs typeface="+mn-cs"/>
              </a:rPr>
              <a:t>180◦ </a:t>
            </a:r>
            <a:r>
              <a:rPr lang="zh-CN" altLang="en-US" sz="1200" kern="1200" dirty="0">
                <a:solidFill>
                  <a:schemeClr val="tx1"/>
                </a:solidFill>
                <a:effectLst/>
                <a:latin typeface="+mn-lt"/>
                <a:ea typeface="+mn-ea"/>
                <a:cs typeface="+mn-cs"/>
              </a:rPr>
              <a:t>度旋转、</a:t>
            </a:r>
            <a:r>
              <a:rPr lang="en-GB" sz="1200" kern="1200" dirty="0">
                <a:solidFill>
                  <a:schemeClr val="tx1"/>
                </a:solidFill>
                <a:effectLst/>
                <a:latin typeface="+mn-lt"/>
                <a:ea typeface="+mn-ea"/>
                <a:cs typeface="+mn-cs"/>
              </a:rPr>
              <a:t>270◦ </a:t>
            </a:r>
            <a:r>
              <a:rPr lang="zh-CN" altLang="en-US" sz="1200" kern="1200" dirty="0">
                <a:solidFill>
                  <a:schemeClr val="tx1"/>
                </a:solidFill>
                <a:effectLst/>
                <a:latin typeface="+mn-lt"/>
                <a:ea typeface="+mn-ea"/>
                <a:cs typeface="+mn-cs"/>
              </a:rPr>
              <a:t>度旋转、对 </a:t>
            </a:r>
            <a:r>
              <a:rPr lang="en-GB" sz="1200" kern="1200" dirty="0">
                <a:solidFill>
                  <a:schemeClr val="tx1"/>
                </a:solidFill>
                <a:effectLst/>
                <a:latin typeface="+mn-lt"/>
                <a:ea typeface="+mn-ea"/>
                <a:cs typeface="+mn-cs"/>
              </a:rPr>
              <a:t>45◦ </a:t>
            </a:r>
            <a:r>
              <a:rPr lang="zh-CN" altLang="en-US" sz="1200" kern="1200" dirty="0">
                <a:solidFill>
                  <a:schemeClr val="tx1"/>
                </a:solidFill>
                <a:effectLst/>
                <a:latin typeface="+mn-lt"/>
                <a:ea typeface="+mn-ea"/>
                <a:cs typeface="+mn-cs"/>
              </a:rPr>
              <a:t>度线对称变换、对 </a:t>
            </a:r>
            <a:r>
              <a:rPr lang="en-GB" sz="1200" kern="1200" dirty="0">
                <a:solidFill>
                  <a:schemeClr val="tx1"/>
                </a:solidFill>
                <a:effectLst/>
                <a:latin typeface="+mn-lt"/>
                <a:ea typeface="+mn-ea"/>
                <a:cs typeface="+mn-cs"/>
              </a:rPr>
              <a:t>135◦ </a:t>
            </a:r>
            <a:r>
              <a:rPr lang="zh-CN" altLang="en-US" sz="1200" kern="1200" dirty="0">
                <a:solidFill>
                  <a:schemeClr val="tx1"/>
                </a:solidFill>
                <a:effectLst/>
                <a:latin typeface="+mn-lt"/>
                <a:ea typeface="+mn-ea"/>
                <a:cs typeface="+mn-cs"/>
              </a:rPr>
              <a:t>度线对称变换。</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在这两个阶段空域收缩后的</a:t>
            </a:r>
            <a:r>
              <a:rPr lang="en-US" sz="1200" kern="1200" dirty="0" err="1">
                <a:solidFill>
                  <a:schemeClr val="tx1"/>
                </a:solidFill>
                <a:effectLst/>
                <a:latin typeface="+mn-lt"/>
                <a:ea typeface="+mn-ea"/>
                <a:cs typeface="+mn-cs"/>
              </a:rPr>
              <a:t>Dj</a:t>
            </a:r>
            <a:r>
              <a:rPr lang="zh-CN" altLang="en-US" sz="1200" kern="1200" dirty="0">
                <a:solidFill>
                  <a:schemeClr val="tx1"/>
                </a:solidFill>
                <a:effectLst/>
                <a:latin typeface="+mn-lt"/>
                <a:ea typeface="+mn-ea"/>
                <a:cs typeface="+mn-cs"/>
              </a:rPr>
              <a:t>通过映射</a:t>
            </a:r>
            <a:r>
              <a:rPr lang="en-US" sz="1200" kern="1200" dirty="0" err="1">
                <a:solidFill>
                  <a:schemeClr val="tx1"/>
                </a:solidFill>
                <a:effectLst/>
                <a:latin typeface="+mn-lt"/>
                <a:ea typeface="+mn-ea"/>
                <a:cs typeface="+mn-cs"/>
              </a:rPr>
              <a:t>wi</a:t>
            </a:r>
            <a:r>
              <a:rPr lang="zh-CN" altLang="en-US" sz="1200" kern="1200" dirty="0">
                <a:solidFill>
                  <a:schemeClr val="tx1"/>
                </a:solidFill>
                <a:effectLst/>
                <a:latin typeface="+mn-lt"/>
                <a:ea typeface="+mn-ea"/>
                <a:cs typeface="+mn-cs"/>
              </a:rPr>
              <a:t>得到满足相似性匹配的</a:t>
            </a:r>
            <a:r>
              <a:rPr lang="en-US" sz="1200" kern="1200" dirty="0" err="1">
                <a:solidFill>
                  <a:schemeClr val="tx1"/>
                </a:solidFill>
                <a:effectLst/>
                <a:latin typeface="+mn-lt"/>
                <a:ea typeface="+mn-ea"/>
                <a:cs typeface="+mn-cs"/>
              </a:rPr>
              <a:t>Ri</a:t>
            </a:r>
            <a:r>
              <a:rPr lang="zh-CN" altLang="en-US" sz="1200" kern="1200" dirty="0">
                <a:solidFill>
                  <a:schemeClr val="tx1"/>
                </a:solidFill>
                <a:effectLst/>
                <a:latin typeface="+mn-lt"/>
                <a:ea typeface="+mn-ea"/>
                <a:cs typeface="+mn-cs"/>
              </a:rPr>
              <a:t>。对于每一个</a:t>
            </a:r>
            <a:r>
              <a:rPr lang="en-US" sz="1200" kern="1200" dirty="0">
                <a:solidFill>
                  <a:schemeClr val="tx1"/>
                </a:solidFill>
                <a:effectLst/>
                <a:latin typeface="+mn-lt"/>
                <a:ea typeface="+mn-ea"/>
                <a:cs typeface="+mn-cs"/>
              </a:rPr>
              <a:t>R</a:t>
            </a:r>
            <a:r>
              <a:rPr lang="zh-CN" altLang="en-US" sz="1200" kern="1200" dirty="0">
                <a:solidFill>
                  <a:schemeClr val="tx1"/>
                </a:solidFill>
                <a:effectLst/>
                <a:latin typeface="+mn-lt"/>
                <a:ea typeface="+mn-ea"/>
                <a:cs typeface="+mn-cs"/>
              </a:rPr>
              <a:t>块，遍历所有</a:t>
            </a:r>
            <a:r>
              <a:rPr lang="en-US" sz="1200" kern="1200" dirty="0">
                <a:solidFill>
                  <a:schemeClr val="tx1"/>
                </a:solidFill>
                <a:effectLst/>
                <a:latin typeface="+mn-lt"/>
                <a:ea typeface="+mn-ea"/>
                <a:cs typeface="+mn-cs"/>
              </a:rPr>
              <a:t>D</a:t>
            </a:r>
            <a:r>
              <a:rPr lang="zh-CN" altLang="en-US" sz="1200" kern="1200" dirty="0">
                <a:solidFill>
                  <a:schemeClr val="tx1"/>
                </a:solidFill>
                <a:effectLst/>
                <a:latin typeface="+mn-lt"/>
                <a:ea typeface="+mn-ea"/>
                <a:cs typeface="+mn-cs"/>
              </a:rPr>
              <a:t>块，下列最小化问题的解。</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1CAD509-40CA-4FE7-ACB5-6A190A1C4596}" type="slidenum">
              <a:rPr lang="zh-CN" altLang="en-US" smtClean="0"/>
              <a:t>11</a:t>
            </a:fld>
            <a:endParaRPr lang="zh-CN" altLang="en-US"/>
          </a:p>
        </p:txBody>
      </p:sp>
    </p:spTree>
    <p:extLst>
      <p:ext uri="{BB962C8B-B14F-4D97-AF65-F5344CB8AC3E}">
        <p14:creationId xmlns:p14="http://schemas.microsoft.com/office/powerpoint/2010/main" val="1020253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解释块效应产生的原因</a:t>
            </a:r>
            <a:r>
              <a:rPr lang="en-US"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像素点</a:t>
            </a:r>
            <a:r>
              <a:rPr lang="en-US" sz="1200" kern="1200" dirty="0">
                <a:solidFill>
                  <a:schemeClr val="tx1"/>
                </a:solidFill>
                <a:effectLst/>
                <a:latin typeface="+mn-lt"/>
                <a:ea typeface="+mn-ea"/>
                <a:cs typeface="+mn-cs"/>
              </a:rPr>
              <a:t>A,B</a:t>
            </a:r>
            <a:r>
              <a:rPr lang="zh-CN" altLang="en-US" sz="1200" kern="1200" dirty="0">
                <a:solidFill>
                  <a:schemeClr val="tx1"/>
                </a:solidFill>
                <a:effectLst/>
                <a:latin typeface="+mn-lt"/>
                <a:ea typeface="+mn-ea"/>
                <a:cs typeface="+mn-cs"/>
              </a:rPr>
              <a:t>被分割在同一 子块内，在编码过程中保留了之间的相关性；而像素点</a:t>
            </a:r>
            <a:r>
              <a:rPr lang="en-US" sz="1200" kern="1200" dirty="0">
                <a:solidFill>
                  <a:schemeClr val="tx1"/>
                </a:solidFill>
                <a:effectLst/>
                <a:latin typeface="+mn-lt"/>
                <a:ea typeface="+mn-ea"/>
                <a:cs typeface="+mn-cs"/>
              </a:rPr>
              <a:t>A,C</a:t>
            </a:r>
            <a:r>
              <a:rPr lang="zh-CN" altLang="en-US" sz="1200" kern="1200" dirty="0">
                <a:solidFill>
                  <a:schemeClr val="tx1"/>
                </a:solidFill>
                <a:effectLst/>
                <a:latin typeface="+mn-lt"/>
                <a:ea typeface="+mn-ea"/>
                <a:cs typeface="+mn-cs"/>
              </a:rPr>
              <a:t>因图像分割而产生逻辑上的远离，它们之间的相关性被当成冗余而舍弃，这就导致了</a:t>
            </a:r>
            <a:r>
              <a:rPr lang="en-US" sz="1200" kern="1200" dirty="0">
                <a:solidFill>
                  <a:schemeClr val="tx1"/>
                </a:solidFill>
                <a:effectLst/>
                <a:latin typeface="+mn-lt"/>
                <a:ea typeface="+mn-ea"/>
                <a:cs typeface="+mn-cs"/>
              </a:rPr>
              <a:t>A,C</a:t>
            </a:r>
            <a:r>
              <a:rPr lang="zh-CN" altLang="en-US" sz="1200" kern="1200" dirty="0">
                <a:solidFill>
                  <a:schemeClr val="tx1"/>
                </a:solidFill>
                <a:effectLst/>
                <a:latin typeface="+mn-lt"/>
                <a:ea typeface="+mn-ea"/>
                <a:cs typeface="+mn-cs"/>
              </a:rPr>
              <a:t>之间出现了块效应，尽管</a:t>
            </a:r>
            <a:r>
              <a:rPr lang="en-US" sz="1200" kern="1200" dirty="0">
                <a:solidFill>
                  <a:schemeClr val="tx1"/>
                </a:solidFill>
                <a:effectLst/>
                <a:latin typeface="+mn-lt"/>
                <a:ea typeface="+mn-ea"/>
                <a:cs typeface="+mn-cs"/>
              </a:rPr>
              <a:t>A,C</a:t>
            </a:r>
            <a:r>
              <a:rPr lang="zh-CN" altLang="en-US" sz="1200" kern="1200" dirty="0">
                <a:solidFill>
                  <a:schemeClr val="tx1"/>
                </a:solidFill>
                <a:effectLst/>
                <a:latin typeface="+mn-lt"/>
                <a:ea typeface="+mn-ea"/>
                <a:cs typeface="+mn-cs"/>
              </a:rPr>
              <a:t>的距离甚至小于</a:t>
            </a:r>
            <a:r>
              <a:rPr lang="en-US" sz="1200" kern="1200" dirty="0">
                <a:solidFill>
                  <a:schemeClr val="tx1"/>
                </a:solidFill>
                <a:effectLst/>
                <a:latin typeface="+mn-lt"/>
                <a:ea typeface="+mn-ea"/>
                <a:cs typeface="+mn-cs"/>
              </a:rPr>
              <a:t>A,B</a:t>
            </a:r>
            <a:r>
              <a:rPr lang="zh-CN" alt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CAD509-40CA-4FE7-ACB5-6A190A1C4596}" type="slidenum">
              <a:rPr lang="zh-CN" altLang="en-US" smtClean="0"/>
              <a:t>12</a:t>
            </a:fld>
            <a:endParaRPr lang="zh-CN" altLang="en-US"/>
          </a:p>
        </p:txBody>
      </p:sp>
    </p:spTree>
    <p:extLst>
      <p:ext uri="{BB962C8B-B14F-4D97-AF65-F5344CB8AC3E}">
        <p14:creationId xmlns:p14="http://schemas.microsoft.com/office/powerpoint/2010/main" val="1054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算法实现主要由两步骤构成。</a:t>
            </a:r>
            <a:endParaRPr lang="en-US"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对于图像分割后的所有子块进行自信噪比计算，</a:t>
            </a:r>
            <a:r>
              <a:rPr lang="zh-CN" altLang="en-US" sz="1200" kern="1200" baseline="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设定阈值</a:t>
            </a:r>
            <a:r>
              <a:rPr lang="en-US" sz="1200" kern="1200" dirty="0" err="1">
                <a:solidFill>
                  <a:schemeClr val="tx1"/>
                </a:solidFill>
                <a:effectLst/>
                <a:latin typeface="+mn-lt"/>
                <a:ea typeface="+mn-ea"/>
                <a:cs typeface="+mn-cs"/>
              </a:rPr>
              <a:t>Tp</a:t>
            </a:r>
            <a:r>
              <a:rPr lang="zh-CN" altLang="en-US" sz="1200" kern="1200" dirty="0">
                <a:solidFill>
                  <a:schemeClr val="tx1"/>
                </a:solidFill>
                <a:effectLst/>
                <a:latin typeface="+mn-lt"/>
                <a:ea typeface="+mn-ea"/>
                <a:cs typeface="+mn-cs"/>
              </a:rPr>
              <a:t>，对于所有</a:t>
            </a:r>
            <a:r>
              <a:rPr lang="en-US" sz="1200" kern="1200" dirty="0">
                <a:solidFill>
                  <a:schemeClr val="tx1"/>
                </a:solidFill>
                <a:effectLst/>
                <a:latin typeface="+mn-lt"/>
                <a:ea typeface="+mn-ea"/>
                <a:cs typeface="+mn-cs"/>
              </a:rPr>
              <a:t>P &gt;=</a:t>
            </a:r>
            <a:r>
              <a:rPr lang="en-US" sz="1200" kern="1200" dirty="0" err="1">
                <a:solidFill>
                  <a:schemeClr val="tx1"/>
                </a:solidFill>
                <a:effectLst/>
                <a:latin typeface="+mn-lt"/>
                <a:ea typeface="+mn-ea"/>
                <a:cs typeface="+mn-cs"/>
              </a:rPr>
              <a:t>Tp</a:t>
            </a:r>
            <a:r>
              <a:rPr lang="zh-CN" altLang="en-US" sz="1200" kern="1200" dirty="0">
                <a:solidFill>
                  <a:schemeClr val="tx1"/>
                </a:solidFill>
                <a:effectLst/>
                <a:latin typeface="+mn-lt"/>
                <a:ea typeface="+mn-ea"/>
                <a:cs typeface="+mn-cs"/>
              </a:rPr>
              <a:t>的图像子块记为“平坦子块”，对于所有</a:t>
            </a:r>
            <a:r>
              <a:rPr lang="en-US" sz="1200" kern="1200" dirty="0">
                <a:solidFill>
                  <a:schemeClr val="tx1"/>
                </a:solidFill>
                <a:effectLst/>
                <a:latin typeface="+mn-lt"/>
                <a:ea typeface="+mn-ea"/>
                <a:cs typeface="+mn-cs"/>
              </a:rPr>
              <a:t>P&lt;</a:t>
            </a:r>
            <a:r>
              <a:rPr lang="en-US" sz="1200" kern="1200" dirty="0" err="1">
                <a:solidFill>
                  <a:schemeClr val="tx1"/>
                </a:solidFill>
                <a:effectLst/>
                <a:latin typeface="+mn-lt"/>
                <a:ea typeface="+mn-ea"/>
                <a:cs typeface="+mn-cs"/>
              </a:rPr>
              <a:t>Tp</a:t>
            </a:r>
            <a:r>
              <a:rPr lang="zh-CN" altLang="en-US" sz="1200" kern="1200" dirty="0">
                <a:solidFill>
                  <a:schemeClr val="tx1"/>
                </a:solidFill>
                <a:effectLst/>
                <a:latin typeface="+mn-lt"/>
                <a:ea typeface="+mn-ea"/>
                <a:cs typeface="+mn-cs"/>
              </a:rPr>
              <a:t>的图像子块记为“非平坦子块”。根据</a:t>
            </a:r>
            <a:r>
              <a:rPr lang="en-US" sz="1200" kern="1200" dirty="0">
                <a:solidFill>
                  <a:schemeClr val="tx1"/>
                </a:solidFill>
                <a:effectLst/>
                <a:latin typeface="+mn-lt"/>
                <a:ea typeface="+mn-ea"/>
                <a:cs typeface="+mn-cs"/>
              </a:rPr>
              <a:t>DCT</a:t>
            </a:r>
            <a:r>
              <a:rPr lang="zh-CN" altLang="en-US" sz="1200" kern="1200" dirty="0">
                <a:solidFill>
                  <a:schemeClr val="tx1"/>
                </a:solidFill>
                <a:effectLst/>
                <a:latin typeface="+mn-lt"/>
                <a:ea typeface="+mn-ea"/>
                <a:cs typeface="+mn-cs"/>
              </a:rPr>
              <a:t>变换的性质，对于平坦子块做</a:t>
            </a:r>
            <a:r>
              <a:rPr lang="en-US" sz="1200" kern="1200" dirty="0">
                <a:solidFill>
                  <a:schemeClr val="tx1"/>
                </a:solidFill>
                <a:effectLst/>
                <a:latin typeface="+mn-lt"/>
                <a:ea typeface="+mn-ea"/>
                <a:cs typeface="+mn-cs"/>
              </a:rPr>
              <a:t>DCT</a:t>
            </a:r>
            <a:r>
              <a:rPr lang="zh-CN" altLang="en-US" sz="1200" kern="1200" dirty="0">
                <a:solidFill>
                  <a:schemeClr val="tx1"/>
                </a:solidFill>
                <a:effectLst/>
                <a:latin typeface="+mn-lt"/>
                <a:ea typeface="+mn-ea"/>
                <a:cs typeface="+mn-cs"/>
              </a:rPr>
              <a:t>变换后，仅保留</a:t>
            </a:r>
            <a:r>
              <a:rPr lang="en-US" sz="1200" kern="1200" dirty="0">
                <a:solidFill>
                  <a:schemeClr val="tx1"/>
                </a:solidFill>
                <a:effectLst/>
                <a:latin typeface="+mn-lt"/>
                <a:ea typeface="+mn-ea"/>
                <a:cs typeface="+mn-cs"/>
              </a:rPr>
              <a:t>DC</a:t>
            </a:r>
            <a:r>
              <a:rPr lang="zh-CN" altLang="en-US" sz="1200" kern="1200" dirty="0">
                <a:solidFill>
                  <a:schemeClr val="tx1"/>
                </a:solidFill>
                <a:effectLst/>
                <a:latin typeface="+mn-lt"/>
                <a:ea typeface="+mn-ea"/>
                <a:cs typeface="+mn-cs"/>
              </a:rPr>
              <a:t>系数，就能存储其大部分信息；并把所有非平坦子块放入值域池寻找与之吻合的定义域块。</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为消除因图像分割产生的块效应，对图像进行了重分割</a:t>
            </a:r>
            <a:r>
              <a:rPr lang="en-US"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将图像二次分割为</a:t>
            </a:r>
            <a:r>
              <a:rPr lang="en-US" sz="1200" kern="1200" dirty="0">
                <a:solidFill>
                  <a:schemeClr val="tx1"/>
                </a:solidFill>
                <a:effectLst/>
                <a:latin typeface="+mn-lt"/>
                <a:ea typeface="+mn-ea"/>
                <a:cs typeface="+mn-cs"/>
              </a:rPr>
              <a:t>16x16</a:t>
            </a:r>
            <a:r>
              <a:rPr lang="zh-CN" altLang="en-US" sz="1200" kern="1200" dirty="0">
                <a:solidFill>
                  <a:schemeClr val="tx1"/>
                </a:solidFill>
                <a:effectLst/>
                <a:latin typeface="+mn-lt"/>
                <a:ea typeface="+mn-ea"/>
                <a:cs typeface="+mn-cs"/>
              </a:rPr>
              <a:t>的子块进行</a:t>
            </a:r>
            <a:r>
              <a:rPr lang="en-US" sz="1200" kern="1200" dirty="0">
                <a:solidFill>
                  <a:schemeClr val="tx1"/>
                </a:solidFill>
                <a:effectLst/>
                <a:latin typeface="+mn-lt"/>
                <a:ea typeface="+mn-ea"/>
                <a:cs typeface="+mn-cs"/>
              </a:rPr>
              <a:t>DCT</a:t>
            </a:r>
            <a:r>
              <a:rPr lang="zh-CN" altLang="en-US" sz="1200" kern="1200" dirty="0">
                <a:solidFill>
                  <a:schemeClr val="tx1"/>
                </a:solidFill>
                <a:effectLst/>
                <a:latin typeface="+mn-lt"/>
                <a:ea typeface="+mn-ea"/>
                <a:cs typeface="+mn-cs"/>
              </a:rPr>
              <a:t>变换，并取变换矩阵左上角</a:t>
            </a:r>
            <a:r>
              <a:rPr lang="en-US" sz="1200" kern="1200" dirty="0">
                <a:solidFill>
                  <a:schemeClr val="tx1"/>
                </a:solidFill>
                <a:effectLst/>
                <a:latin typeface="+mn-lt"/>
                <a:ea typeface="+mn-ea"/>
                <a:cs typeface="+mn-cs"/>
              </a:rPr>
              <a:t>36</a:t>
            </a:r>
            <a:r>
              <a:rPr lang="zh-CN" altLang="en-US" sz="1200" kern="1200" dirty="0">
                <a:solidFill>
                  <a:schemeClr val="tx1"/>
                </a:solidFill>
                <a:effectLst/>
                <a:latin typeface="+mn-lt"/>
                <a:ea typeface="+mn-ea"/>
                <a:cs typeface="+mn-cs"/>
              </a:rPr>
              <a:t>个系数进行量化保存。用</a:t>
            </a:r>
            <a:r>
              <a:rPr lang="en-US" sz="1200" kern="1200" dirty="0">
                <a:solidFill>
                  <a:schemeClr val="tx1"/>
                </a:solidFill>
                <a:effectLst/>
                <a:latin typeface="+mn-lt"/>
                <a:ea typeface="+mn-ea"/>
                <a:cs typeface="+mn-cs"/>
              </a:rPr>
              <a:t>16x16</a:t>
            </a:r>
            <a:r>
              <a:rPr lang="zh-CN" altLang="en-US" sz="1200" kern="1200" dirty="0">
                <a:solidFill>
                  <a:schemeClr val="tx1"/>
                </a:solidFill>
                <a:effectLst/>
                <a:latin typeface="+mn-lt"/>
                <a:ea typeface="+mn-ea"/>
                <a:cs typeface="+mn-cs"/>
              </a:rPr>
              <a:t>图像块去“补偿”相邻</a:t>
            </a:r>
            <a:r>
              <a:rPr lang="en-US" sz="1200" kern="1200" dirty="0">
                <a:solidFill>
                  <a:schemeClr val="tx1"/>
                </a:solidFill>
                <a:effectLst/>
                <a:latin typeface="+mn-lt"/>
                <a:ea typeface="+mn-ea"/>
                <a:cs typeface="+mn-cs"/>
              </a:rPr>
              <a:t>8x8</a:t>
            </a:r>
            <a:r>
              <a:rPr lang="zh-CN" altLang="en-US" sz="1200" kern="1200" dirty="0">
                <a:solidFill>
                  <a:schemeClr val="tx1"/>
                </a:solidFill>
                <a:effectLst/>
                <a:latin typeface="+mn-lt"/>
                <a:ea typeface="+mn-ea"/>
                <a:cs typeface="+mn-cs"/>
              </a:rPr>
              <a:t>子块之间因图像分割丢失的边界连续性，进而降低方块效应。</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1CAD509-40CA-4FE7-ACB5-6A190A1C4596}" type="slidenum">
              <a:rPr lang="zh-CN" altLang="en-US" smtClean="0"/>
              <a:t>13</a:t>
            </a:fld>
            <a:endParaRPr lang="zh-CN" altLang="en-US"/>
          </a:p>
        </p:txBody>
      </p:sp>
    </p:spTree>
    <p:extLst>
      <p:ext uri="{BB962C8B-B14F-4D97-AF65-F5344CB8AC3E}">
        <p14:creationId xmlns:p14="http://schemas.microsoft.com/office/powerpoint/2010/main" val="1592587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测试图片选取选取</a:t>
            </a:r>
            <a:r>
              <a:rPr lang="en-US" sz="1200" kern="1200" dirty="0">
                <a:solidFill>
                  <a:schemeClr val="tx1"/>
                </a:solidFill>
                <a:effectLst/>
                <a:latin typeface="+mn-lt"/>
                <a:ea typeface="+mn-ea"/>
                <a:cs typeface="+mn-cs"/>
              </a:rPr>
              <a:t>512x512</a:t>
            </a:r>
            <a:r>
              <a:rPr lang="zh-CN" altLang="en-US" sz="1200" kern="1200" dirty="0">
                <a:solidFill>
                  <a:schemeClr val="tx1"/>
                </a:solidFill>
                <a:effectLst/>
                <a:latin typeface="+mn-lt"/>
                <a:ea typeface="+mn-ea"/>
                <a:cs typeface="+mn-cs"/>
              </a:rPr>
              <a:t>的标准</a:t>
            </a:r>
            <a:r>
              <a:rPr lang="en-US" sz="1200" kern="1200" dirty="0" err="1">
                <a:solidFill>
                  <a:schemeClr val="tx1"/>
                </a:solidFill>
                <a:effectLst/>
                <a:latin typeface="+mn-lt"/>
                <a:ea typeface="+mn-ea"/>
                <a:cs typeface="+mn-cs"/>
              </a:rPr>
              <a:t>Lenna</a:t>
            </a:r>
            <a:r>
              <a:rPr lang="zh-CN" altLang="en-US" sz="1200" kern="1200" dirty="0">
                <a:solidFill>
                  <a:schemeClr val="tx1"/>
                </a:solidFill>
                <a:effectLst/>
                <a:latin typeface="+mn-lt"/>
                <a:ea typeface="+mn-ea"/>
                <a:cs typeface="+mn-cs"/>
              </a:rPr>
              <a:t>测试图像作为实验的算法验证测试图片</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选取</a:t>
            </a:r>
            <a:r>
              <a:rPr lang="en-US" sz="1200" kern="1200" dirty="0" err="1">
                <a:solidFill>
                  <a:schemeClr val="tx1"/>
                </a:solidFill>
                <a:effectLst/>
                <a:latin typeface="+mn-lt"/>
                <a:ea typeface="+mn-ea"/>
                <a:cs typeface="+mn-cs"/>
              </a:rPr>
              <a:t>Koadk</a:t>
            </a:r>
            <a:r>
              <a:rPr lang="zh-CN" altLang="en-US" sz="1200" kern="1200" dirty="0">
                <a:solidFill>
                  <a:schemeClr val="tx1"/>
                </a:solidFill>
                <a:effectLst/>
                <a:latin typeface="+mn-lt"/>
                <a:ea typeface="+mn-ea"/>
                <a:cs typeface="+mn-cs"/>
              </a:rPr>
              <a:t>标准测试集的</a:t>
            </a:r>
            <a:r>
              <a:rPr lang="en-US" sz="1200" kern="1200" dirty="0">
                <a:solidFill>
                  <a:schemeClr val="tx1"/>
                </a:solidFill>
                <a:effectLst/>
                <a:latin typeface="+mn-lt"/>
                <a:ea typeface="+mn-ea"/>
                <a:cs typeface="+mn-cs"/>
              </a:rPr>
              <a:t>24</a:t>
            </a:r>
            <a:r>
              <a:rPr lang="zh-CN" altLang="en-US" sz="1200" kern="1200" dirty="0">
                <a:solidFill>
                  <a:schemeClr val="tx1"/>
                </a:solidFill>
                <a:effectLst/>
                <a:latin typeface="+mn-lt"/>
                <a:ea typeface="+mn-ea"/>
                <a:cs typeface="+mn-cs"/>
              </a:rPr>
              <a:t>张广泛用于比较图像压缩技术的</a:t>
            </a:r>
            <a:r>
              <a:rPr lang="en-US" sz="1200" kern="1200" dirty="0">
                <a:solidFill>
                  <a:schemeClr val="tx1"/>
                </a:solidFill>
                <a:effectLst/>
                <a:latin typeface="+mn-lt"/>
                <a:ea typeface="+mn-ea"/>
                <a:cs typeface="+mn-cs"/>
              </a:rPr>
              <a:t>768x 512</a:t>
            </a:r>
            <a:r>
              <a:rPr lang="zh-CN" altLang="en-US" sz="1200" kern="1200" dirty="0">
                <a:solidFill>
                  <a:schemeClr val="tx1"/>
                </a:solidFill>
                <a:effectLst/>
                <a:latin typeface="+mn-lt"/>
                <a:ea typeface="+mn-ea"/>
                <a:cs typeface="+mn-cs"/>
              </a:rPr>
              <a:t>大小的</a:t>
            </a:r>
            <a:r>
              <a:rPr lang="en-US" sz="1200" kern="1200" dirty="0">
                <a:solidFill>
                  <a:schemeClr val="tx1"/>
                </a:solidFill>
                <a:effectLst/>
                <a:latin typeface="+mn-lt"/>
                <a:ea typeface="+mn-ea"/>
                <a:cs typeface="+mn-cs"/>
              </a:rPr>
              <a:t>PNG</a:t>
            </a:r>
            <a:r>
              <a:rPr lang="zh-CN" altLang="en-US" sz="1200" kern="1200" dirty="0">
                <a:solidFill>
                  <a:schemeClr val="tx1"/>
                </a:solidFill>
                <a:effectLst/>
                <a:latin typeface="+mn-lt"/>
                <a:ea typeface="+mn-ea"/>
                <a:cs typeface="+mn-cs"/>
              </a:rPr>
              <a:t>图片作为算法性能测试图片。</a:t>
            </a:r>
            <a:endParaRPr lang="en-GB"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CAD509-40CA-4FE7-ACB5-6A190A1C4596}" type="slidenum">
              <a:rPr lang="zh-CN" altLang="en-US" smtClean="0"/>
              <a:t>14</a:t>
            </a:fld>
            <a:endParaRPr lang="zh-CN" altLang="en-US"/>
          </a:p>
        </p:txBody>
      </p:sp>
    </p:spTree>
    <p:extLst>
      <p:ext uri="{BB962C8B-B14F-4D97-AF65-F5344CB8AC3E}">
        <p14:creationId xmlns:p14="http://schemas.microsoft.com/office/powerpoint/2010/main" val="1354077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从图像的主观评价上来看，图像的恢复质量都不错。尽管</a:t>
            </a:r>
            <a:r>
              <a:rPr lang="en-GB" sz="1200" kern="1200" dirty="0">
                <a:solidFill>
                  <a:schemeClr val="tx1"/>
                </a:solidFill>
                <a:effectLst/>
                <a:latin typeface="+mn-lt"/>
                <a:ea typeface="+mn-ea"/>
                <a:cs typeface="+mn-cs"/>
              </a:rPr>
              <a:t>DCT</a:t>
            </a:r>
            <a:r>
              <a:rPr lang="zh-CN" altLang="en-US" sz="1200" kern="1200" dirty="0">
                <a:solidFill>
                  <a:schemeClr val="tx1"/>
                </a:solidFill>
                <a:effectLst/>
                <a:latin typeface="+mn-lt"/>
                <a:ea typeface="+mn-ea"/>
                <a:cs typeface="+mn-cs"/>
              </a:rPr>
              <a:t>算法二拥有较高的压缩比，但在细节的表现上明显不如其他两种算法。</a:t>
            </a:r>
            <a:endParaRPr lang="en-GB" sz="1200" kern="1200" dirty="0">
              <a:solidFill>
                <a:schemeClr val="tx1"/>
              </a:solidFill>
              <a:effectLst/>
              <a:latin typeface="+mn-lt"/>
              <a:ea typeface="+mn-ea"/>
              <a:cs typeface="+mn-cs"/>
            </a:endParaRPr>
          </a:p>
          <a:p>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表示了基于</a:t>
            </a:r>
            <a:r>
              <a:rPr lang="en-US" sz="1200" kern="1200" dirty="0">
                <a:solidFill>
                  <a:schemeClr val="tx1"/>
                </a:solidFill>
                <a:effectLst/>
                <a:latin typeface="+mn-lt"/>
                <a:ea typeface="+mn-ea"/>
                <a:cs typeface="+mn-cs"/>
              </a:rPr>
              <a:t>DCT</a:t>
            </a:r>
            <a:r>
              <a:rPr lang="zh-CN" altLang="en-US" sz="1200" kern="1200" dirty="0">
                <a:solidFill>
                  <a:schemeClr val="tx1"/>
                </a:solidFill>
                <a:effectLst/>
                <a:latin typeface="+mn-lt"/>
                <a:ea typeface="+mn-ea"/>
                <a:cs typeface="+mn-cs"/>
              </a:rPr>
              <a:t>算法一的原始图像、恢复图像、经熵压缩后获得的压缩数据的文件大小。可以发现尽管恢复图像的文件大小仍然有</a:t>
            </a:r>
            <a:r>
              <a:rPr lang="en-US" sz="1200" kern="1200" dirty="0">
                <a:solidFill>
                  <a:schemeClr val="tx1"/>
                </a:solidFill>
                <a:effectLst/>
                <a:latin typeface="+mn-lt"/>
                <a:ea typeface="+mn-ea"/>
                <a:cs typeface="+mn-cs"/>
              </a:rPr>
              <a:t>246Kb</a:t>
            </a:r>
            <a:r>
              <a:rPr lang="zh-CN" altLang="en-US" sz="1200" kern="1200" dirty="0">
                <a:solidFill>
                  <a:schemeClr val="tx1"/>
                </a:solidFill>
                <a:effectLst/>
                <a:latin typeface="+mn-lt"/>
                <a:ea typeface="+mn-ea"/>
                <a:cs typeface="+mn-cs"/>
              </a:rPr>
              <a:t>，约占原始图像</a:t>
            </a:r>
            <a:r>
              <a:rPr lang="en-US" sz="1200" kern="1200" dirty="0">
                <a:solidFill>
                  <a:schemeClr val="tx1"/>
                </a:solidFill>
                <a:effectLst/>
                <a:latin typeface="+mn-lt"/>
                <a:ea typeface="+mn-ea"/>
                <a:cs typeface="+mn-cs"/>
              </a:rPr>
              <a:t>474Kb</a:t>
            </a:r>
            <a:r>
              <a:rPr lang="zh-CN" altLang="en-US" sz="1200" kern="1200" dirty="0">
                <a:solidFill>
                  <a:schemeClr val="tx1"/>
                </a:solidFill>
                <a:effectLst/>
                <a:latin typeface="+mn-lt"/>
                <a:ea typeface="+mn-ea"/>
                <a:cs typeface="+mn-cs"/>
              </a:rPr>
              <a:t>的一半。但是我们可以仅凭借</a:t>
            </a:r>
            <a:r>
              <a:rPr lang="en-US" sz="1200" kern="1200" dirty="0">
                <a:solidFill>
                  <a:schemeClr val="tx1"/>
                </a:solidFill>
                <a:effectLst/>
                <a:latin typeface="+mn-lt"/>
                <a:ea typeface="+mn-ea"/>
                <a:cs typeface="+mn-cs"/>
              </a:rPr>
              <a:t>45Kb</a:t>
            </a:r>
            <a:r>
              <a:rPr lang="zh-CN" altLang="en-US" sz="1200" kern="1200" dirty="0">
                <a:solidFill>
                  <a:schemeClr val="tx1"/>
                </a:solidFill>
                <a:effectLst/>
                <a:latin typeface="+mn-lt"/>
                <a:ea typeface="+mn-ea"/>
                <a:cs typeface="+mn-cs"/>
              </a:rPr>
              <a:t>的压缩数据而完成对原始图像有损压缩后的图像恢复，从而实现</a:t>
            </a:r>
            <a:r>
              <a:rPr lang="en-US" sz="1200" kern="1200" dirty="0">
                <a:solidFill>
                  <a:schemeClr val="tx1"/>
                </a:solidFill>
                <a:effectLst/>
                <a:latin typeface="+mn-lt"/>
                <a:ea typeface="+mn-ea"/>
                <a:cs typeface="+mn-cs"/>
              </a:rPr>
              <a:t>10.5</a:t>
            </a:r>
            <a:r>
              <a:rPr lang="zh-CN" altLang="en-US" sz="1200" kern="1200" dirty="0">
                <a:solidFill>
                  <a:schemeClr val="tx1"/>
                </a:solidFill>
                <a:effectLst/>
                <a:latin typeface="+mn-lt"/>
                <a:ea typeface="+mn-ea"/>
                <a:cs typeface="+mn-cs"/>
              </a:rPr>
              <a:t>的压缩比。数据传输过程中也仅需传输压缩数据以及压缩算法规则，从而实现缓解带宽、信道压力的目的。</a:t>
            </a:r>
            <a:endParaRPr lang="en-GB"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CAD509-40CA-4FE7-ACB5-6A190A1C4596}" type="slidenum">
              <a:rPr lang="zh-CN" altLang="en-US" smtClean="0"/>
              <a:t>15</a:t>
            </a:fld>
            <a:endParaRPr lang="zh-CN" altLang="en-US"/>
          </a:p>
        </p:txBody>
      </p:sp>
    </p:spTree>
    <p:extLst>
      <p:ext uri="{BB962C8B-B14F-4D97-AF65-F5344CB8AC3E}">
        <p14:creationId xmlns:p14="http://schemas.microsoft.com/office/powerpoint/2010/main" val="1385786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经由一幅与原始图像大小一样的任意图像（这里选取全黑图像）可以完成对其的迭代恢复。第</a:t>
            </a:r>
            <a:r>
              <a:rPr lang="en-US" sz="1200" kern="1200" dirty="0">
                <a:solidFill>
                  <a:schemeClr val="tx1"/>
                </a:solidFill>
                <a:effectLst/>
                <a:latin typeface="+mn-lt"/>
                <a:ea typeface="+mn-ea"/>
                <a:cs typeface="+mn-cs"/>
              </a:rPr>
              <a:t>1</a:t>
            </a:r>
            <a:r>
              <a:rPr lang="zh-CN" altLang="en-US" sz="1200" kern="1200" dirty="0">
                <a:solidFill>
                  <a:schemeClr val="tx1"/>
                </a:solidFill>
                <a:effectLst/>
                <a:latin typeface="+mn-lt"/>
                <a:ea typeface="+mn-ea"/>
                <a:cs typeface="+mn-cs"/>
              </a:rPr>
              <a:t>次迭代恢复图像能看出图像轮廓但干扰噪点密集且繁多；第</a:t>
            </a:r>
            <a:r>
              <a:rPr lang="en-US" sz="1200" kern="1200" dirty="0">
                <a:solidFill>
                  <a:schemeClr val="tx1"/>
                </a:solidFill>
                <a:effectLst/>
                <a:latin typeface="+mn-lt"/>
                <a:ea typeface="+mn-ea"/>
                <a:cs typeface="+mn-cs"/>
              </a:rPr>
              <a:t>2</a:t>
            </a:r>
            <a:r>
              <a:rPr lang="zh-CN" altLang="en-US" sz="1200" kern="1200" dirty="0">
                <a:solidFill>
                  <a:schemeClr val="tx1"/>
                </a:solidFill>
                <a:effectLst/>
                <a:latin typeface="+mn-lt"/>
                <a:ea typeface="+mn-ea"/>
                <a:cs typeface="+mn-cs"/>
              </a:rPr>
              <a:t>次迭代恢复图像已经完成了整体轮廓的恢复，产生干扰的像素点也变少。第</a:t>
            </a:r>
            <a:r>
              <a:rPr lang="en-US" sz="1200" kern="1200" dirty="0">
                <a:solidFill>
                  <a:schemeClr val="tx1"/>
                </a:solidFill>
                <a:effectLst/>
                <a:latin typeface="+mn-lt"/>
                <a:ea typeface="+mn-ea"/>
                <a:cs typeface="+mn-cs"/>
              </a:rPr>
              <a:t>3</a:t>
            </a:r>
            <a:r>
              <a:rPr lang="zh-CN" altLang="en-US" sz="1200" kern="1200" dirty="0">
                <a:solidFill>
                  <a:schemeClr val="tx1"/>
                </a:solidFill>
                <a:effectLst/>
                <a:latin typeface="+mn-lt"/>
                <a:ea typeface="+mn-ea"/>
                <a:cs typeface="+mn-cs"/>
              </a:rPr>
              <a:t>次迭代以后的恢复图像在视觉感受上与原始图像的差异已经不大。根据上表的</a:t>
            </a:r>
            <a:r>
              <a:rPr lang="en-US" sz="1200" kern="1200" dirty="0">
                <a:solidFill>
                  <a:schemeClr val="tx1"/>
                </a:solidFill>
                <a:effectLst/>
                <a:latin typeface="+mn-lt"/>
                <a:ea typeface="+mn-ea"/>
                <a:cs typeface="+mn-cs"/>
              </a:rPr>
              <a:t>PSNR</a:t>
            </a:r>
            <a:r>
              <a:rPr lang="zh-CN" altLang="en-US" sz="1200" kern="1200" dirty="0">
                <a:solidFill>
                  <a:schemeClr val="tx1"/>
                </a:solidFill>
                <a:effectLst/>
                <a:latin typeface="+mn-lt"/>
                <a:ea typeface="+mn-ea"/>
                <a:cs typeface="+mn-cs"/>
              </a:rPr>
              <a:t>数据绘制线性图，可以更加直观地发现图像的峰值信噪比随迭代次数增长渐渐趋近于某个值，第</a:t>
            </a:r>
            <a:r>
              <a:rPr lang="en-US"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次迭代后</a:t>
            </a:r>
            <a:r>
              <a:rPr lang="en-US" sz="1200" kern="1200" dirty="0">
                <a:solidFill>
                  <a:schemeClr val="tx1"/>
                </a:solidFill>
                <a:effectLst/>
                <a:latin typeface="+mn-lt"/>
                <a:ea typeface="+mn-ea"/>
                <a:cs typeface="+mn-cs"/>
              </a:rPr>
              <a:t>PSNR</a:t>
            </a:r>
            <a:r>
              <a:rPr lang="zh-CN" altLang="en-US" sz="1200" kern="1200" dirty="0">
                <a:solidFill>
                  <a:schemeClr val="tx1"/>
                </a:solidFill>
                <a:effectLst/>
                <a:latin typeface="+mn-lt"/>
                <a:ea typeface="+mn-ea"/>
                <a:cs typeface="+mn-cs"/>
              </a:rPr>
              <a:t>几近于</a:t>
            </a:r>
            <a:r>
              <a:rPr lang="en-US" sz="1200" kern="1200" dirty="0">
                <a:solidFill>
                  <a:schemeClr val="tx1"/>
                </a:solidFill>
                <a:effectLst/>
                <a:latin typeface="+mn-lt"/>
                <a:ea typeface="+mn-ea"/>
                <a:cs typeface="+mn-cs"/>
              </a:rPr>
              <a:t>30.72dB</a:t>
            </a:r>
            <a:r>
              <a:rPr lang="zh-CN" altLang="en-US" sz="1200" kern="1200" dirty="0">
                <a:solidFill>
                  <a:schemeClr val="tx1"/>
                </a:solidFill>
                <a:effectLst/>
                <a:latin typeface="+mn-lt"/>
                <a:ea typeface="+mn-ea"/>
                <a:cs typeface="+mn-cs"/>
              </a:rPr>
              <a:t>，优于</a:t>
            </a:r>
            <a:r>
              <a:rPr lang="en-US" sz="1200" kern="1200" dirty="0">
                <a:solidFill>
                  <a:schemeClr val="tx1"/>
                </a:solidFill>
                <a:effectLst/>
                <a:latin typeface="+mn-lt"/>
                <a:ea typeface="+mn-ea"/>
                <a:cs typeface="+mn-cs"/>
              </a:rPr>
              <a:t>DCT</a:t>
            </a:r>
            <a:r>
              <a:rPr lang="zh-CN" altLang="en-US" sz="1200" kern="1200" dirty="0">
                <a:solidFill>
                  <a:schemeClr val="tx1"/>
                </a:solidFill>
                <a:effectLst/>
                <a:latin typeface="+mn-lt"/>
                <a:ea typeface="+mn-ea"/>
                <a:cs typeface="+mn-cs"/>
              </a:rPr>
              <a:t>算法三的</a:t>
            </a:r>
            <a:r>
              <a:rPr lang="en-US" sz="1200" kern="1200" dirty="0">
                <a:solidFill>
                  <a:schemeClr val="tx1"/>
                </a:solidFill>
                <a:effectLst/>
                <a:latin typeface="+mn-lt"/>
                <a:ea typeface="+mn-ea"/>
                <a:cs typeface="+mn-cs"/>
              </a:rPr>
              <a:t>29.14dB</a:t>
            </a:r>
            <a:r>
              <a:rPr lang="zh-CN" altLang="en-US" sz="1200" kern="1200" dirty="0">
                <a:solidFill>
                  <a:schemeClr val="tx1"/>
                </a:solidFill>
                <a:effectLst/>
                <a:latin typeface="+mn-lt"/>
                <a:ea typeface="+mn-ea"/>
                <a:cs typeface="+mn-cs"/>
              </a:rPr>
              <a:t>，所以从节约耗时以及计算资源的情况考虑，可以第</a:t>
            </a:r>
            <a:r>
              <a:rPr lang="en-US" sz="1200" kern="1200" dirty="0">
                <a:solidFill>
                  <a:schemeClr val="tx1"/>
                </a:solidFill>
                <a:effectLst/>
                <a:latin typeface="+mn-lt"/>
                <a:ea typeface="+mn-ea"/>
                <a:cs typeface="+mn-cs"/>
              </a:rPr>
              <a:t>5</a:t>
            </a:r>
            <a:r>
              <a:rPr lang="zh-CN" altLang="en-US" sz="1200" kern="1200" dirty="0">
                <a:solidFill>
                  <a:schemeClr val="tx1"/>
                </a:solidFill>
                <a:effectLst/>
                <a:latin typeface="+mn-lt"/>
                <a:ea typeface="+mn-ea"/>
                <a:cs typeface="+mn-cs"/>
              </a:rPr>
              <a:t>次迭代恢复图像作为最后的收敛图像。</a:t>
            </a:r>
            <a:endParaRPr lang="en-GB" sz="1200" kern="1200" dirty="0">
              <a:solidFill>
                <a:schemeClr val="tx1"/>
              </a:solidFill>
              <a:effectLst/>
              <a:latin typeface="+mn-lt"/>
              <a:ea typeface="+mn-ea"/>
              <a:cs typeface="+mn-cs"/>
            </a:endParaRPr>
          </a:p>
          <a:p>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显示的解码时间较短，但是该算法的编码极其耗时， 也正是因为编码时间过长、编码过程繁琐的原因，基本分形算法在日常的图片压缩中并不常用。</a:t>
            </a:r>
            <a:endParaRPr lang="en-US"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CAD509-40CA-4FE7-ACB5-6A190A1C4596}" type="slidenum">
              <a:rPr lang="zh-CN" altLang="en-US" smtClean="0"/>
              <a:t>16</a:t>
            </a:fld>
            <a:endParaRPr lang="zh-CN" altLang="en-US"/>
          </a:p>
        </p:txBody>
      </p:sp>
    </p:spTree>
    <p:extLst>
      <p:ext uri="{BB962C8B-B14F-4D97-AF65-F5344CB8AC3E}">
        <p14:creationId xmlns:p14="http://schemas.microsoft.com/office/powerpoint/2010/main" val="1352613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可以在图</a:t>
            </a:r>
            <a:r>
              <a:rPr lang="en-US" sz="1200" kern="1200" dirty="0">
                <a:solidFill>
                  <a:schemeClr val="tx1"/>
                </a:solidFill>
                <a:effectLst/>
                <a:latin typeface="+mn-lt"/>
                <a:ea typeface="+mn-ea"/>
                <a:cs typeface="+mn-cs"/>
              </a:rPr>
              <a:t>5.6</a:t>
            </a:r>
            <a:r>
              <a:rPr lang="zh-CN" altLang="en-US" sz="1200" kern="1200" dirty="0">
                <a:solidFill>
                  <a:schemeClr val="tx1"/>
                </a:solidFill>
                <a:effectLst/>
                <a:latin typeface="+mn-lt"/>
                <a:ea typeface="+mn-ea"/>
                <a:cs typeface="+mn-cs"/>
              </a:rPr>
              <a:t>看到阈值</a:t>
            </a:r>
            <a:r>
              <a:rPr lang="en-US" sz="1200" kern="1200" dirty="0" err="1">
                <a:solidFill>
                  <a:schemeClr val="tx1"/>
                </a:solidFill>
                <a:effectLst/>
                <a:latin typeface="+mn-lt"/>
                <a:ea typeface="+mn-ea"/>
                <a:cs typeface="+mn-cs"/>
              </a:rPr>
              <a:t>Tp</a:t>
            </a:r>
            <a:r>
              <a:rPr lang="zh-CN" altLang="en-US" sz="1200" kern="1200" dirty="0">
                <a:solidFill>
                  <a:schemeClr val="tx1"/>
                </a:solidFill>
                <a:effectLst/>
                <a:latin typeface="+mn-lt"/>
                <a:ea typeface="+mn-ea"/>
                <a:cs typeface="+mn-cs"/>
              </a:rPr>
              <a:t>与</a:t>
            </a:r>
            <a:r>
              <a:rPr lang="en-US" sz="1200" kern="1200" dirty="0">
                <a:solidFill>
                  <a:schemeClr val="tx1"/>
                </a:solidFill>
                <a:effectLst/>
                <a:latin typeface="+mn-lt"/>
                <a:ea typeface="+mn-ea"/>
                <a:cs typeface="+mn-cs"/>
              </a:rPr>
              <a:t>PSNR</a:t>
            </a:r>
            <a:r>
              <a:rPr lang="zh-CN" altLang="en-US" sz="1200" kern="1200" dirty="0">
                <a:solidFill>
                  <a:schemeClr val="tx1"/>
                </a:solidFill>
                <a:effectLst/>
                <a:latin typeface="+mn-lt"/>
                <a:ea typeface="+mn-ea"/>
                <a:cs typeface="+mn-cs"/>
              </a:rPr>
              <a:t>的关系变换曲线，其中在</a:t>
            </a:r>
            <a:r>
              <a:rPr lang="en-US" sz="1200" kern="1200" dirty="0" err="1">
                <a:solidFill>
                  <a:schemeClr val="tx1"/>
                </a:solidFill>
                <a:effectLst/>
                <a:latin typeface="+mn-lt"/>
                <a:ea typeface="+mn-ea"/>
                <a:cs typeface="+mn-cs"/>
              </a:rPr>
              <a:t>Tp</a:t>
            </a:r>
            <a:r>
              <a:rPr lang="en-US" sz="1200" kern="1200" dirty="0">
                <a:solidFill>
                  <a:schemeClr val="tx1"/>
                </a:solidFill>
                <a:effectLst/>
                <a:latin typeface="+mn-lt"/>
                <a:ea typeface="+mn-ea"/>
                <a:cs typeface="+mn-cs"/>
              </a:rPr>
              <a:t>=17dB,Tp=21dB</a:t>
            </a:r>
            <a:r>
              <a:rPr lang="zh-CN" altLang="en-US" sz="1200" kern="1200" dirty="0">
                <a:solidFill>
                  <a:schemeClr val="tx1"/>
                </a:solidFill>
                <a:effectLst/>
                <a:latin typeface="+mn-lt"/>
                <a:ea typeface="+mn-ea"/>
                <a:cs typeface="+mn-cs"/>
              </a:rPr>
              <a:t>时分别超过了</a:t>
            </a:r>
            <a:r>
              <a:rPr lang="en-US" sz="1200" kern="1200" dirty="0">
                <a:solidFill>
                  <a:schemeClr val="tx1"/>
                </a:solidFill>
                <a:effectLst/>
                <a:latin typeface="+mn-lt"/>
                <a:ea typeface="+mn-ea"/>
                <a:cs typeface="+mn-cs"/>
              </a:rPr>
              <a:t>DCT</a:t>
            </a:r>
            <a:r>
              <a:rPr lang="zh-CN" altLang="en-US" sz="1200" kern="1200" dirty="0">
                <a:solidFill>
                  <a:schemeClr val="tx1"/>
                </a:solidFill>
                <a:effectLst/>
                <a:latin typeface="+mn-lt"/>
                <a:ea typeface="+mn-ea"/>
                <a:cs typeface="+mn-cs"/>
              </a:rPr>
              <a:t>编码（</a:t>
            </a:r>
            <a:r>
              <a:rPr lang="en-US" sz="1200" kern="1200" dirty="0">
                <a:solidFill>
                  <a:schemeClr val="tx1"/>
                </a:solidFill>
                <a:effectLst/>
                <a:latin typeface="+mn-lt"/>
                <a:ea typeface="+mn-ea"/>
                <a:cs typeface="+mn-cs"/>
              </a:rPr>
              <a:t>DCT</a:t>
            </a:r>
            <a:r>
              <a:rPr lang="zh-CN" altLang="en-US" sz="1200" kern="1200" dirty="0">
                <a:solidFill>
                  <a:schemeClr val="tx1"/>
                </a:solidFill>
                <a:effectLst/>
                <a:latin typeface="+mn-lt"/>
                <a:ea typeface="+mn-ea"/>
                <a:cs typeface="+mn-cs"/>
              </a:rPr>
              <a:t>算法三）的</a:t>
            </a:r>
            <a:r>
              <a:rPr lang="en-US" sz="1200" kern="1200" dirty="0">
                <a:solidFill>
                  <a:schemeClr val="tx1"/>
                </a:solidFill>
                <a:effectLst/>
                <a:latin typeface="+mn-lt"/>
                <a:ea typeface="+mn-ea"/>
                <a:cs typeface="+mn-cs"/>
              </a:rPr>
              <a:t>29.92dB</a:t>
            </a:r>
            <a:r>
              <a:rPr lang="zh-CN" altLang="en-US" sz="1200" kern="1200" dirty="0">
                <a:solidFill>
                  <a:schemeClr val="tx1"/>
                </a:solidFill>
                <a:effectLst/>
                <a:latin typeface="+mn-lt"/>
                <a:ea typeface="+mn-ea"/>
                <a:cs typeface="+mn-cs"/>
              </a:rPr>
              <a:t>和分形编码的</a:t>
            </a:r>
            <a:r>
              <a:rPr lang="en-US" sz="1200" kern="1200" dirty="0">
                <a:solidFill>
                  <a:schemeClr val="tx1"/>
                </a:solidFill>
                <a:effectLst/>
                <a:latin typeface="+mn-lt"/>
                <a:ea typeface="+mn-ea"/>
                <a:cs typeface="+mn-cs"/>
              </a:rPr>
              <a:t>30.72dB</a:t>
            </a:r>
            <a:r>
              <a:rPr lang="zh-CN" altLang="en-US" sz="1200" kern="1200" dirty="0">
                <a:solidFill>
                  <a:schemeClr val="tx1"/>
                </a:solidFill>
                <a:effectLst/>
                <a:latin typeface="+mn-lt"/>
                <a:ea typeface="+mn-ea"/>
                <a:cs typeface="+mn-cs"/>
              </a:rPr>
              <a:t>，证明该算法在图像恢复质量上的提升。</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可以明确，混合编码保留了分形编码快速解压缩的特性，能在较短时间内完成对图像的恢复。同时编码时间较基本分形编码算法大幅度改善这一显著特点，但较</a:t>
            </a:r>
            <a:r>
              <a:rPr lang="en-US" sz="1200" kern="1200" dirty="0">
                <a:solidFill>
                  <a:schemeClr val="tx1"/>
                </a:solidFill>
                <a:effectLst/>
                <a:latin typeface="+mn-lt"/>
                <a:ea typeface="+mn-ea"/>
                <a:cs typeface="+mn-cs"/>
              </a:rPr>
              <a:t>DCT</a:t>
            </a:r>
            <a:r>
              <a:rPr lang="zh-CN" altLang="en-US" sz="1200" kern="1200" dirty="0">
                <a:solidFill>
                  <a:schemeClr val="tx1"/>
                </a:solidFill>
                <a:effectLst/>
                <a:latin typeface="+mn-lt"/>
                <a:ea typeface="+mn-ea"/>
                <a:cs typeface="+mn-cs"/>
              </a:rPr>
              <a:t>算法，编码时间仍需要克服的另一大难题。</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CAD509-40CA-4FE7-ACB5-6A190A1C4596}" type="slidenum">
              <a:rPr lang="zh-CN" altLang="en-US" smtClean="0"/>
              <a:t>17</a:t>
            </a:fld>
            <a:endParaRPr lang="zh-CN" altLang="en-US"/>
          </a:p>
        </p:txBody>
      </p:sp>
    </p:spTree>
    <p:extLst>
      <p:ext uri="{BB962C8B-B14F-4D97-AF65-F5344CB8AC3E}">
        <p14:creationId xmlns:p14="http://schemas.microsoft.com/office/powerpoint/2010/main" val="50843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综合上述图表数据中不难发现，尽管混合编码其在解码用时与图像恢复质量（</a:t>
            </a:r>
            <a:r>
              <a:rPr lang="en-US" sz="1200" kern="1200" dirty="0">
                <a:solidFill>
                  <a:schemeClr val="tx1"/>
                </a:solidFill>
                <a:effectLst/>
                <a:latin typeface="+mn-lt"/>
                <a:ea typeface="+mn-ea"/>
                <a:cs typeface="+mn-cs"/>
              </a:rPr>
              <a:t>PSNR</a:t>
            </a:r>
            <a:r>
              <a:rPr lang="zh-CN" alt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SSIM</a:t>
            </a:r>
            <a:r>
              <a:rPr lang="zh-CN" altLang="en-US" sz="1200" kern="1200" dirty="0">
                <a:solidFill>
                  <a:schemeClr val="tx1"/>
                </a:solidFill>
                <a:effectLst/>
                <a:latin typeface="+mn-lt"/>
                <a:ea typeface="+mn-ea"/>
                <a:cs typeface="+mn-cs"/>
              </a:rPr>
              <a:t>）上都占据优势。还原图像在视觉感官上较另外两种编码也十分明显，上述基本分形编码的还原图像中甚至出现了细小的肉眼可见的蓝绿色噪点，极大影响了视觉感官。但是改进算法在编码时间上仍然大大逊色于</a:t>
            </a:r>
            <a:r>
              <a:rPr lang="en-US" sz="1200" kern="1200" dirty="0">
                <a:solidFill>
                  <a:schemeClr val="tx1"/>
                </a:solidFill>
                <a:effectLst/>
                <a:latin typeface="+mn-lt"/>
                <a:ea typeface="+mn-ea"/>
                <a:cs typeface="+mn-cs"/>
              </a:rPr>
              <a:t>DCT</a:t>
            </a:r>
            <a:r>
              <a:rPr lang="zh-CN" altLang="en-US" sz="1200" kern="1200" dirty="0">
                <a:solidFill>
                  <a:schemeClr val="tx1"/>
                </a:solidFill>
                <a:effectLst/>
                <a:latin typeface="+mn-lt"/>
                <a:ea typeface="+mn-ea"/>
                <a:cs typeface="+mn-cs"/>
              </a:rPr>
              <a:t>改进算法。</a:t>
            </a:r>
            <a:endParaRPr lang="en-GB"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CAD509-40CA-4FE7-ACB5-6A190A1C4596}" type="slidenum">
              <a:rPr lang="zh-CN" altLang="en-US" smtClean="0"/>
              <a:t>18</a:t>
            </a:fld>
            <a:endParaRPr lang="zh-CN" altLang="en-US"/>
          </a:p>
        </p:txBody>
      </p:sp>
    </p:spTree>
    <p:extLst>
      <p:ext uri="{BB962C8B-B14F-4D97-AF65-F5344CB8AC3E}">
        <p14:creationId xmlns:p14="http://schemas.microsoft.com/office/powerpoint/2010/main" val="95816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CAD509-40CA-4FE7-ACB5-6A190A1C4596}" type="slidenum">
              <a:rPr lang="zh-CN" altLang="en-US" smtClean="0"/>
              <a:t>19</a:t>
            </a:fld>
            <a:endParaRPr lang="zh-CN" altLang="en-US"/>
          </a:p>
        </p:txBody>
      </p:sp>
    </p:spTree>
    <p:extLst>
      <p:ext uri="{BB962C8B-B14F-4D97-AF65-F5344CB8AC3E}">
        <p14:creationId xmlns:p14="http://schemas.microsoft.com/office/powerpoint/2010/main" val="115683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再以</a:t>
            </a:r>
            <a:r>
              <a:rPr lang="en-US" altLang="zh-CN" dirty="0"/>
              <a:t>RAW</a:t>
            </a:r>
            <a:r>
              <a:rPr lang="zh-CN" altLang="en-US" dirty="0"/>
              <a:t>图像为例，计算分辨率为</a:t>
            </a:r>
            <a:r>
              <a:rPr lang="en-US" altLang="zh-CN" dirty="0"/>
              <a:t>640×480</a:t>
            </a:r>
            <a:r>
              <a:rPr lang="zh-CN" altLang="en-US" dirty="0"/>
              <a:t>的图片大小。</a:t>
            </a:r>
            <a:r>
              <a:rPr lang="en-US" altLang="zh-CN" dirty="0"/>
              <a:t>10</a:t>
            </a:r>
            <a:r>
              <a:rPr lang="zh-CN" altLang="en-US" dirty="0"/>
              <a:t>种颜色中的每一种都由</a:t>
            </a:r>
            <a:r>
              <a:rPr lang="en-US" altLang="zh-CN" dirty="0"/>
              <a:t>8</a:t>
            </a:r>
            <a:r>
              <a:rPr lang="zh-CN" altLang="en-US" dirty="0"/>
              <a:t>位表示，那么对于每个像素它需要</a:t>
            </a:r>
            <a:r>
              <a:rPr lang="en-US" altLang="zh-CN" dirty="0"/>
              <a:t>24</a:t>
            </a:r>
            <a:r>
              <a:rPr lang="zh-CN" altLang="en-US" dirty="0"/>
              <a:t>位。</a:t>
            </a:r>
            <a:endParaRPr lang="en-US" altLang="zh-CN" dirty="0"/>
          </a:p>
          <a:p>
            <a:r>
              <a:rPr lang="en-US" altLang="zh-CN" dirty="0"/>
              <a:t>25</a:t>
            </a:r>
            <a:r>
              <a:rPr lang="zh-CN" altLang="en-US" dirty="0"/>
              <a:t>帧</a:t>
            </a:r>
            <a:r>
              <a:rPr lang="en-US" altLang="zh-CN" dirty="0"/>
              <a:t>/</a:t>
            </a:r>
            <a:r>
              <a:rPr lang="zh-CN" altLang="en-US" dirty="0"/>
              <a:t>秒的帧速率为下，</a:t>
            </a:r>
            <a:r>
              <a:rPr lang="en-US" altLang="zh-CN" dirty="0"/>
              <a:t>1</a:t>
            </a:r>
            <a:r>
              <a:rPr lang="zh-CN" altLang="en-US" dirty="0"/>
              <a:t>秒</a:t>
            </a:r>
            <a:r>
              <a:rPr lang="en-US" altLang="zh-CN" dirty="0"/>
              <a:t>RAW</a:t>
            </a:r>
            <a:r>
              <a:rPr lang="zh-CN" altLang="en-US" dirty="0"/>
              <a:t>格式的视频需要</a:t>
            </a:r>
            <a:r>
              <a:rPr lang="en-US" altLang="zh-CN" dirty="0"/>
              <a:t>22Mb</a:t>
            </a:r>
            <a:r>
              <a:rPr lang="zh-CN" altLang="en-US" dirty="0"/>
              <a:t>大小的存储空间。</a:t>
            </a:r>
            <a:endParaRPr lang="en-US" altLang="zh-CN" dirty="0"/>
          </a:p>
          <a:p>
            <a:r>
              <a:rPr lang="zh-CN" altLang="en-US" dirty="0"/>
              <a:t>正是基于这样的环境背景以及数字网络、机器人视觉系统、图像数据库、无线电传真和数字录像等方面并在多个领域得到了广泛应用，取得了卓越的经济效应</a:t>
            </a:r>
          </a:p>
          <a:p>
            <a:r>
              <a:rPr lang="zh-CN" altLang="en-US" dirty="0"/>
              <a:t>迫在眉睫的应用需求，近三十年来图像压缩技术成为了一个炙手可热的研究领域，</a:t>
            </a:r>
            <a:r>
              <a:rPr lang="en-US" altLang="zh-CN" dirty="0"/>
              <a:t>%</a:t>
            </a:r>
            <a:r>
              <a:rPr lang="zh-CN" altLang="en-US" dirty="0"/>
              <a:t>在广播、可视电话、电视会议、遥感图像、高清晰度电视、综合业务</a:t>
            </a:r>
          </a:p>
        </p:txBody>
      </p:sp>
      <p:sp>
        <p:nvSpPr>
          <p:cNvPr id="4" name="灯片编号占位符 3"/>
          <p:cNvSpPr>
            <a:spLocks noGrp="1"/>
          </p:cNvSpPr>
          <p:nvPr>
            <p:ph type="sldNum" sz="quarter" idx="10"/>
          </p:nvPr>
        </p:nvSpPr>
        <p:spPr/>
        <p:txBody>
          <a:bodyPr/>
          <a:lstStyle/>
          <a:p>
            <a:fld id="{41CAD509-40CA-4FE7-ACB5-6A190A1C4596}" type="slidenum">
              <a:rPr lang="zh-CN" altLang="en-US" smtClean="0"/>
              <a:t>2</a:t>
            </a:fld>
            <a:endParaRPr lang="zh-CN" altLang="en-US"/>
          </a:p>
        </p:txBody>
      </p:sp>
    </p:spTree>
    <p:extLst>
      <p:ext uri="{BB962C8B-B14F-4D97-AF65-F5344CB8AC3E}">
        <p14:creationId xmlns:p14="http://schemas.microsoft.com/office/powerpoint/2010/main" val="175826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相邻像素之间的空间冗余及相关性</a:t>
            </a:r>
            <a:endParaRPr lang="en-US" altLang="zh-CN" dirty="0"/>
          </a:p>
          <a:p>
            <a:r>
              <a:rPr lang="zh-CN" altLang="en-US" dirty="0"/>
              <a:t>被人类视觉系统所忽略的心理视觉冗余</a:t>
            </a:r>
          </a:p>
        </p:txBody>
      </p:sp>
      <p:sp>
        <p:nvSpPr>
          <p:cNvPr id="4" name="灯片编号占位符 3"/>
          <p:cNvSpPr>
            <a:spLocks noGrp="1"/>
          </p:cNvSpPr>
          <p:nvPr>
            <p:ph type="sldNum" sz="quarter" idx="10"/>
          </p:nvPr>
        </p:nvSpPr>
        <p:spPr/>
        <p:txBody>
          <a:bodyPr/>
          <a:lstStyle/>
          <a:p>
            <a:fld id="{41CAD509-40CA-4FE7-ACB5-6A190A1C4596}" type="slidenum">
              <a:rPr lang="zh-CN" altLang="en-US" smtClean="0"/>
              <a:t>3</a:t>
            </a:fld>
            <a:endParaRPr lang="zh-CN" altLang="en-US"/>
          </a:p>
        </p:txBody>
      </p:sp>
    </p:spTree>
    <p:extLst>
      <p:ext uri="{BB962C8B-B14F-4D97-AF65-F5344CB8AC3E}">
        <p14:creationId xmlns:p14="http://schemas.microsoft.com/office/powerpoint/2010/main" val="1906285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CAD509-40CA-4FE7-ACB5-6A190A1C4596}" type="slidenum">
              <a:rPr lang="zh-CN" altLang="en-US" smtClean="0"/>
              <a:t>4</a:t>
            </a:fld>
            <a:endParaRPr lang="zh-CN" altLang="en-US"/>
          </a:p>
        </p:txBody>
      </p:sp>
    </p:spTree>
    <p:extLst>
      <p:ext uri="{BB962C8B-B14F-4D97-AF65-F5344CB8AC3E}">
        <p14:creationId xmlns:p14="http://schemas.microsoft.com/office/powerpoint/2010/main" val="332656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p14</a:t>
            </a:r>
            <a:r>
              <a:rPr lang="zh-CN" altLang="en-US" dirty="0"/>
              <a:t>页。</a:t>
            </a:r>
            <a:r>
              <a:rPr lang="zh-CN" altLang="en-US" sz="1200" dirty="0">
                <a:latin typeface="Microsoft YaHei" charset="-122"/>
                <a:ea typeface="Microsoft YaHei" charset="-122"/>
                <a:cs typeface="Microsoft YaHei" charset="-122"/>
                <a:sym typeface="+mn-lt"/>
              </a:rPr>
              <a:t>离散余弦变换和傅立叶变换关系密切。在二维矩阵形式下的</a:t>
            </a:r>
            <a:r>
              <a:rPr lang="en-US" altLang="zh-CN" sz="1200" dirty="0">
                <a:latin typeface="Microsoft YaHei" charset="-122"/>
                <a:ea typeface="Microsoft YaHei" charset="-122"/>
                <a:cs typeface="Microsoft YaHei" charset="-122"/>
                <a:sym typeface="+mn-lt"/>
              </a:rPr>
              <a:t>DCT</a:t>
            </a:r>
            <a:r>
              <a:rPr lang="zh-CN" altLang="en-US" sz="1200" dirty="0">
                <a:latin typeface="Microsoft YaHei" charset="-122"/>
                <a:ea typeface="Microsoft YaHei" charset="-122"/>
                <a:cs typeface="Microsoft YaHei" charset="-122"/>
                <a:sym typeface="+mn-lt"/>
              </a:rPr>
              <a:t>变换因为其可分性与对称性，可以由行列的两个一维变换分别计算得到，</a:t>
            </a:r>
            <a:r>
              <a:rPr lang="zh-CN" altLang="en-US" sz="1200" kern="1200" dirty="0">
                <a:solidFill>
                  <a:schemeClr val="tx1"/>
                </a:solidFill>
                <a:effectLst/>
                <a:latin typeface="+mn-lt"/>
                <a:ea typeface="+mn-ea"/>
                <a:cs typeface="+mn-cs"/>
              </a:rPr>
              <a:t>下面是</a:t>
            </a:r>
            <a:r>
              <a:rPr lang="en-US" sz="1200" kern="1200" dirty="0">
                <a:solidFill>
                  <a:schemeClr val="tx1"/>
                </a:solidFill>
                <a:effectLst/>
                <a:latin typeface="+mn-lt"/>
                <a:ea typeface="+mn-ea"/>
                <a:cs typeface="+mn-cs"/>
              </a:rPr>
              <a:t>DCT</a:t>
            </a:r>
            <a:r>
              <a:rPr lang="zh-CN" altLang="en-US" sz="1200" kern="1200" dirty="0">
                <a:solidFill>
                  <a:schemeClr val="tx1"/>
                </a:solidFill>
                <a:effectLst/>
                <a:latin typeface="+mn-lt"/>
                <a:ea typeface="+mn-ea"/>
                <a:cs typeface="+mn-cs"/>
              </a:rPr>
              <a:t>的矩阵形式。</a:t>
            </a:r>
            <a:endParaRPr lang="en-GB"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41CAD509-40CA-4FE7-ACB5-6A190A1C4596}" type="slidenum">
              <a:rPr lang="zh-CN" altLang="en-US" smtClean="0"/>
              <a:t>5</a:t>
            </a:fld>
            <a:endParaRPr lang="zh-CN" altLang="en-US"/>
          </a:p>
        </p:txBody>
      </p:sp>
    </p:spTree>
    <p:extLst>
      <p:ext uri="{BB962C8B-B14F-4D97-AF65-F5344CB8AC3E}">
        <p14:creationId xmlns:p14="http://schemas.microsoft.com/office/powerpoint/2010/main" val="3192088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颜色转换：</a:t>
            </a:r>
            <a:r>
              <a:rPr lang="en-US" sz="1200" kern="1200" dirty="0">
                <a:solidFill>
                  <a:schemeClr val="tx1"/>
                </a:solidFill>
                <a:effectLst/>
                <a:latin typeface="+mn-lt"/>
                <a:ea typeface="+mn-ea"/>
                <a:cs typeface="+mn-cs"/>
              </a:rPr>
              <a:t>YUV</a:t>
            </a:r>
            <a:r>
              <a:rPr lang="zh-CN" altLang="en-US" sz="1200" kern="1200" dirty="0">
                <a:solidFill>
                  <a:schemeClr val="tx1"/>
                </a:solidFill>
                <a:effectLst/>
                <a:latin typeface="+mn-lt"/>
                <a:ea typeface="+mn-ea"/>
                <a:cs typeface="+mn-cs"/>
              </a:rPr>
              <a:t>考虑人类感知，减少了色度分量的带宽与相关性。在传输编码变换错误或压缩成像上比</a:t>
            </a:r>
            <a:r>
              <a:rPr lang="en-GB" sz="1200" kern="1200" dirty="0">
                <a:solidFill>
                  <a:schemeClr val="tx1"/>
                </a:solidFill>
                <a:effectLst/>
                <a:latin typeface="+mn-lt"/>
                <a:ea typeface="+mn-ea"/>
                <a:cs typeface="+mn-cs"/>
              </a:rPr>
              <a:t>RGB</a:t>
            </a:r>
            <a:r>
              <a:rPr lang="zh-CN" altLang="en-US" sz="1200" kern="1200" dirty="0">
                <a:solidFill>
                  <a:schemeClr val="tx1"/>
                </a:solidFill>
                <a:effectLst/>
                <a:latin typeface="+mn-lt"/>
                <a:ea typeface="+mn-ea"/>
                <a:cs typeface="+mn-cs"/>
              </a:rPr>
              <a:t>系统更容易被人类感知屏蔽，因而更适用于图像压缩中色彩系统的应用。</a:t>
            </a:r>
            <a:endParaRPr lang="en-GB"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1CAD509-40CA-4FE7-ACB5-6A190A1C4596}" type="slidenum">
              <a:rPr lang="zh-CN" altLang="en-US" smtClean="0"/>
              <a:t>6</a:t>
            </a:fld>
            <a:endParaRPr lang="zh-CN" altLang="en-US"/>
          </a:p>
        </p:txBody>
      </p:sp>
    </p:spTree>
    <p:extLst>
      <p:ext uri="{BB962C8B-B14F-4D97-AF65-F5344CB8AC3E}">
        <p14:creationId xmlns:p14="http://schemas.microsoft.com/office/powerpoint/2010/main" val="118256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latin typeface="Microsoft YaHei" charset="-122"/>
                <a:ea typeface="Microsoft YaHei" charset="-122"/>
                <a:cs typeface="Microsoft YaHei" charset="-122"/>
              </a:rPr>
              <a:t>在量化阶段适当舍弃某些系数以实现高压缩比。通过阈值有效地选择数据而降低冗余。</a:t>
            </a:r>
            <a:r>
              <a:rPr lang="en-GB" sz="1200" kern="1200" dirty="0">
                <a:solidFill>
                  <a:schemeClr val="tx1"/>
                </a:solidFill>
                <a:effectLst/>
                <a:latin typeface="+mn-lt"/>
                <a:ea typeface="+mn-ea"/>
                <a:cs typeface="+mn-cs"/>
              </a:rPr>
              <a:t> </a:t>
            </a:r>
          </a:p>
          <a:p>
            <a:r>
              <a:rPr lang="zh-CN" altLang="en-US" sz="1200" kern="1200" dirty="0">
                <a:solidFill>
                  <a:schemeClr val="tx1"/>
                </a:solidFill>
                <a:effectLst/>
                <a:latin typeface="+mn-lt"/>
                <a:ea typeface="+mn-ea"/>
                <a:cs typeface="+mn-cs"/>
              </a:rPr>
              <a:t>量化：对于 </a:t>
            </a:r>
            <a:r>
              <a:rPr lang="en-GB" sz="1200" kern="1200" dirty="0">
                <a:solidFill>
                  <a:schemeClr val="tx1"/>
                </a:solidFill>
                <a:effectLst/>
                <a:latin typeface="+mn-lt"/>
                <a:ea typeface="+mn-ea"/>
                <a:cs typeface="+mn-cs"/>
              </a:rPr>
              <a:t>AC </a:t>
            </a:r>
            <a:r>
              <a:rPr lang="zh-CN" altLang="en-US" sz="1200" kern="1200" dirty="0">
                <a:solidFill>
                  <a:schemeClr val="tx1"/>
                </a:solidFill>
                <a:effectLst/>
                <a:latin typeface="+mn-lt"/>
                <a:ea typeface="+mn-ea"/>
                <a:cs typeface="+mn-cs"/>
              </a:rPr>
              <a:t>分量进行有选择地舍弃的过程也就是对变换后的 </a:t>
            </a:r>
            <a:r>
              <a:rPr lang="en-GB" sz="1200" kern="1200" dirty="0">
                <a:solidFill>
                  <a:schemeClr val="tx1"/>
                </a:solidFill>
                <a:effectLst/>
                <a:latin typeface="+mn-lt"/>
                <a:ea typeface="+mn-ea"/>
                <a:cs typeface="+mn-cs"/>
              </a:rPr>
              <a:t>DCT </a:t>
            </a:r>
            <a:r>
              <a:rPr lang="zh-CN" altLang="en-US" sz="1200" kern="1200" dirty="0">
                <a:solidFill>
                  <a:schemeClr val="tx1"/>
                </a:solidFill>
                <a:effectLst/>
                <a:latin typeface="+mn-lt"/>
                <a:ea typeface="+mn-ea"/>
                <a:cs typeface="+mn-cs"/>
              </a:rPr>
              <a:t>系数量化的过程，这个过程也就是信息损失的根源。根据</a:t>
            </a:r>
            <a:r>
              <a:rPr lang="en-GB" sz="1200" kern="1200" dirty="0">
                <a:solidFill>
                  <a:schemeClr val="tx1"/>
                </a:solidFill>
                <a:effectLst/>
                <a:latin typeface="+mn-lt"/>
                <a:ea typeface="+mn-ea"/>
                <a:cs typeface="+mn-cs"/>
              </a:rPr>
              <a:t>YUV </a:t>
            </a:r>
            <a:r>
              <a:rPr lang="zh-CN" altLang="en-US" sz="1200" kern="1200" dirty="0">
                <a:solidFill>
                  <a:schemeClr val="tx1"/>
                </a:solidFill>
                <a:effectLst/>
                <a:latin typeface="+mn-lt"/>
                <a:ea typeface="+mn-ea"/>
                <a:cs typeface="+mn-cs"/>
              </a:rPr>
              <a:t>色彩系统的介绍，可以知道亮度分量</a:t>
            </a:r>
            <a:r>
              <a:rPr lang="en-GB" sz="1200" kern="1200" dirty="0">
                <a:solidFill>
                  <a:schemeClr val="tx1"/>
                </a:solidFill>
                <a:effectLst/>
                <a:latin typeface="+mn-lt"/>
                <a:ea typeface="+mn-ea"/>
                <a:cs typeface="+mn-cs"/>
              </a:rPr>
              <a:t>(Y)</a:t>
            </a:r>
            <a:r>
              <a:rPr lang="zh-CN" altLang="en-US" sz="1200" kern="1200" dirty="0">
                <a:solidFill>
                  <a:schemeClr val="tx1"/>
                </a:solidFill>
                <a:effectLst/>
                <a:latin typeface="+mn-lt"/>
                <a:ea typeface="+mn-ea"/>
                <a:cs typeface="+mn-cs"/>
              </a:rPr>
              <a:t>相比色度分量</a:t>
            </a:r>
            <a:r>
              <a:rPr lang="en-GB" sz="1200" kern="1200" dirty="0">
                <a:solidFill>
                  <a:schemeClr val="tx1"/>
                </a:solidFill>
                <a:effectLst/>
                <a:latin typeface="+mn-lt"/>
                <a:ea typeface="+mn-ea"/>
                <a:cs typeface="+mn-cs"/>
              </a:rPr>
              <a:t>(U,V) </a:t>
            </a:r>
            <a:r>
              <a:rPr lang="zh-CN" altLang="en-US" sz="1200" kern="1200" dirty="0">
                <a:solidFill>
                  <a:schemeClr val="tx1"/>
                </a:solidFill>
                <a:effectLst/>
                <a:latin typeface="+mn-lt"/>
                <a:ea typeface="+mn-ea"/>
                <a:cs typeface="+mn-cs"/>
              </a:rPr>
              <a:t>对人眼而言更重要，因此我们对 </a:t>
            </a:r>
            <a:r>
              <a:rPr lang="en-GB" sz="1200" kern="1200" dirty="0">
                <a:solidFill>
                  <a:schemeClr val="tx1"/>
                </a:solidFill>
                <a:effectLst/>
                <a:latin typeface="+mn-lt"/>
                <a:ea typeface="+mn-ea"/>
                <a:cs typeface="+mn-cs"/>
              </a:rPr>
              <a:t>Y </a:t>
            </a:r>
            <a:r>
              <a:rPr lang="zh-CN" altLang="en-US" sz="1200" kern="1200" dirty="0">
                <a:solidFill>
                  <a:schemeClr val="tx1"/>
                </a:solidFill>
                <a:effectLst/>
                <a:latin typeface="+mn-lt"/>
                <a:ea typeface="+mn-ea"/>
                <a:cs typeface="+mn-cs"/>
              </a:rPr>
              <a:t>分量采用量化步长较小的量化表，对 </a:t>
            </a:r>
            <a:r>
              <a:rPr lang="en-GB" sz="1200" kern="1200" dirty="0">
                <a:solidFill>
                  <a:schemeClr val="tx1"/>
                </a:solidFill>
                <a:effectLst/>
                <a:latin typeface="+mn-lt"/>
                <a:ea typeface="+mn-ea"/>
                <a:cs typeface="+mn-cs"/>
              </a:rPr>
              <a:t>U,V </a:t>
            </a:r>
            <a:r>
              <a:rPr lang="zh-CN" altLang="en-US" sz="1200" kern="1200" dirty="0">
                <a:solidFill>
                  <a:schemeClr val="tx1"/>
                </a:solidFill>
                <a:effectLst/>
                <a:latin typeface="+mn-lt"/>
                <a:ea typeface="+mn-ea"/>
                <a:cs typeface="+mn-cs"/>
              </a:rPr>
              <a:t>采用量化步长较大的量化表，弱化对 </a:t>
            </a:r>
            <a:r>
              <a:rPr lang="en-GB" sz="1200" kern="1200" dirty="0">
                <a:solidFill>
                  <a:schemeClr val="tx1"/>
                </a:solidFill>
                <a:effectLst/>
                <a:latin typeface="+mn-lt"/>
                <a:ea typeface="+mn-ea"/>
                <a:cs typeface="+mn-cs"/>
              </a:rPr>
              <a:t>U,V </a:t>
            </a:r>
            <a:r>
              <a:rPr lang="zh-CN" altLang="en-US" sz="1200" kern="1200" dirty="0">
                <a:solidFill>
                  <a:schemeClr val="tx1"/>
                </a:solidFill>
                <a:effectLst/>
                <a:latin typeface="+mn-lt"/>
                <a:ea typeface="+mn-ea"/>
                <a:cs typeface="+mn-cs"/>
              </a:rPr>
              <a:t>分量的数据存储。</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阈值处理：除了量化我们还可以通过阈值处理，有效地选择数据从而降低冗余，这一步包括在量化器内</a:t>
            </a:r>
            <a:r>
              <a:rPr lang="en-US"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我们在这里可以适当舍弃以实现高压缩比。</a:t>
            </a:r>
            <a:r>
              <a:rPr lang="en-GB" dirty="0">
                <a:effectLst/>
              </a:rPr>
              <a:t> </a:t>
            </a:r>
            <a:endParaRPr lang="en-US" sz="1200" dirty="0"/>
          </a:p>
          <a:p>
            <a:endParaRPr lang="zh-CN" altLang="en-US" dirty="0"/>
          </a:p>
        </p:txBody>
      </p:sp>
      <p:sp>
        <p:nvSpPr>
          <p:cNvPr id="4" name="灯片编号占位符 3"/>
          <p:cNvSpPr>
            <a:spLocks noGrp="1"/>
          </p:cNvSpPr>
          <p:nvPr>
            <p:ph type="sldNum" sz="quarter" idx="10"/>
          </p:nvPr>
        </p:nvSpPr>
        <p:spPr/>
        <p:txBody>
          <a:bodyPr/>
          <a:lstStyle/>
          <a:p>
            <a:fld id="{41CAD509-40CA-4FE7-ACB5-6A190A1C4596}" type="slidenum">
              <a:rPr lang="zh-CN" altLang="en-US" smtClean="0"/>
              <a:t>7</a:t>
            </a:fld>
            <a:endParaRPr lang="zh-CN" altLang="en-US"/>
          </a:p>
        </p:txBody>
      </p:sp>
    </p:spTree>
    <p:extLst>
      <p:ext uri="{BB962C8B-B14F-4D97-AF65-F5344CB8AC3E}">
        <p14:creationId xmlns:p14="http://schemas.microsoft.com/office/powerpoint/2010/main" val="1447504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GB" sz="1200" kern="1200" dirty="0" err="1">
                <a:solidFill>
                  <a:schemeClr val="tx1"/>
                </a:solidFill>
                <a:effectLst/>
                <a:latin typeface="+mn-lt"/>
                <a:ea typeface="+mn-ea"/>
                <a:cs typeface="+mn-cs"/>
              </a:rPr>
              <a:t>ZigZag</a:t>
            </a:r>
            <a:r>
              <a:rPr lang="zh-CN" altLang="en-US" sz="1200" kern="1200" dirty="0">
                <a:solidFill>
                  <a:schemeClr val="tx1"/>
                </a:solidFill>
                <a:effectLst/>
                <a:latin typeface="+mn-lt"/>
                <a:ea typeface="+mn-ea"/>
                <a:cs typeface="+mn-cs"/>
              </a:rPr>
              <a:t>扫描将零值和非零值从矩阵数据中有效划分开来。量化值以 </a:t>
            </a:r>
            <a:r>
              <a:rPr lang="en-GB" sz="1200" kern="1200" dirty="0">
                <a:solidFill>
                  <a:schemeClr val="tx1"/>
                </a:solidFill>
                <a:effectLst/>
                <a:latin typeface="+mn-lt"/>
                <a:ea typeface="+mn-ea"/>
                <a:cs typeface="+mn-cs"/>
              </a:rPr>
              <a:t>Z </a:t>
            </a:r>
            <a:r>
              <a:rPr lang="zh-CN" altLang="en-US" sz="1200" kern="1200" dirty="0">
                <a:solidFill>
                  <a:schemeClr val="tx1"/>
                </a:solidFill>
                <a:effectLst/>
                <a:latin typeface="+mn-lt"/>
                <a:ea typeface="+mn-ea"/>
                <a:cs typeface="+mn-cs"/>
              </a:rPr>
              <a:t>字形的方式重新排序，通过取位置 </a:t>
            </a:r>
            <a:r>
              <a:rPr lang="en-GB" sz="1200" kern="1200" dirty="0">
                <a:solidFill>
                  <a:schemeClr val="tx1"/>
                </a:solidFill>
                <a:effectLst/>
                <a:latin typeface="+mn-lt"/>
                <a:ea typeface="+mn-ea"/>
                <a:cs typeface="+mn-cs"/>
              </a:rPr>
              <a:t>(0, 1), (1, 0), (2, 0), (1, 1), (1, 2), (0, 3)......(7, 7) </a:t>
            </a:r>
            <a:r>
              <a:rPr lang="zh-CN" altLang="en-US" sz="1200" kern="1200" dirty="0">
                <a:solidFill>
                  <a:schemeClr val="tx1"/>
                </a:solidFill>
                <a:effectLst/>
                <a:latin typeface="+mn-lt"/>
                <a:ea typeface="+mn-ea"/>
                <a:cs typeface="+mn-cs"/>
              </a:rPr>
              <a:t>的顺序来生成</a:t>
            </a:r>
            <a:r>
              <a:rPr lang="en-US" sz="1200" kern="1200" dirty="0">
                <a:solidFill>
                  <a:schemeClr val="tx1"/>
                </a:solidFill>
                <a:effectLst/>
                <a:latin typeface="+mn-lt"/>
                <a:ea typeface="+mn-ea"/>
                <a:cs typeface="+mn-cs"/>
              </a:rPr>
              <a:t>1*63</a:t>
            </a:r>
            <a:r>
              <a:rPr lang="zh-CN" altLang="en-US" sz="1200" kern="1200" dirty="0">
                <a:solidFill>
                  <a:schemeClr val="tx1"/>
                </a:solidFill>
                <a:effectLst/>
                <a:latin typeface="+mn-lt"/>
                <a:ea typeface="+mn-ea"/>
                <a:cs typeface="+mn-cs"/>
              </a:rPr>
              <a:t>的单行线性阵列</a:t>
            </a:r>
            <a:r>
              <a:rPr lang="en-GB"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这个顺序也在侧面体现了变换系数矩阵中能量由高到低的变化。</a:t>
            </a:r>
            <a:endParaRPr lang="en-GB"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1CAD509-40CA-4FE7-ACB5-6A190A1C4596}" type="slidenum">
              <a:rPr lang="zh-CN" altLang="en-US" smtClean="0"/>
              <a:t>8</a:t>
            </a:fld>
            <a:endParaRPr lang="zh-CN" altLang="en-US"/>
          </a:p>
        </p:txBody>
      </p:sp>
    </p:spTree>
    <p:extLst>
      <p:ext uri="{BB962C8B-B14F-4D97-AF65-F5344CB8AC3E}">
        <p14:creationId xmlns:p14="http://schemas.microsoft.com/office/powerpoint/2010/main" val="356661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使用分形编码压缩图像的核心问题是：如何划分图像以及如何选择压缩变换</a:t>
            </a:r>
            <a:r>
              <a:rPr lang="en-US" sz="1200" kern="1200" dirty="0" err="1">
                <a:solidFill>
                  <a:schemeClr val="tx1"/>
                </a:solidFill>
                <a:effectLst/>
                <a:latin typeface="+mn-lt"/>
                <a:ea typeface="+mn-ea"/>
                <a:cs typeface="+mn-cs"/>
              </a:rPr>
              <a:t>wi</a:t>
            </a:r>
            <a:r>
              <a:rPr lang="zh-CN" altLang="en-US" sz="1200" kern="1200" dirty="0">
                <a:solidFill>
                  <a:schemeClr val="tx1"/>
                </a:solidFill>
                <a:effectLst/>
                <a:latin typeface="+mn-lt"/>
                <a:ea typeface="+mn-ea"/>
                <a:cs typeface="+mn-cs"/>
              </a:rPr>
              <a:t>的参数，使迭代函数系统</a:t>
            </a:r>
            <a:r>
              <a:rPr lang="en-US" sz="1200" kern="1200" dirty="0">
                <a:solidFill>
                  <a:schemeClr val="tx1"/>
                </a:solidFill>
                <a:effectLst/>
                <a:latin typeface="+mn-lt"/>
                <a:ea typeface="+mn-ea"/>
                <a:cs typeface="+mn-cs"/>
              </a:rPr>
              <a:t>W</a:t>
            </a:r>
            <a:r>
              <a:rPr lang="zh-CN" altLang="en-US" sz="1200" kern="1200" dirty="0">
                <a:solidFill>
                  <a:schemeClr val="tx1"/>
                </a:solidFill>
                <a:effectLst/>
                <a:latin typeface="+mn-lt"/>
                <a:ea typeface="+mn-ea"/>
                <a:cs typeface="+mn-cs"/>
              </a:rPr>
              <a:t>的不动点接近原始图像。通过拼贴定理可以将这个问题转换为：寻找与给定点其映像接近的压缩变换</a:t>
            </a:r>
            <a:endParaRPr lang="en-GB"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41CAD509-40CA-4FE7-ACB5-6A190A1C4596}" type="slidenum">
              <a:rPr lang="zh-CN" altLang="en-US" smtClean="0"/>
              <a:t>9</a:t>
            </a:fld>
            <a:endParaRPr lang="zh-CN" altLang="en-US"/>
          </a:p>
        </p:txBody>
      </p:sp>
    </p:spTree>
    <p:extLst>
      <p:ext uri="{BB962C8B-B14F-4D97-AF65-F5344CB8AC3E}">
        <p14:creationId xmlns:p14="http://schemas.microsoft.com/office/powerpoint/2010/main" val="92457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5DDF7E9-6F40-4E98-A59E-FA7E711FA743}" type="datetimeFigureOut">
              <a:rPr lang="zh-CN" altLang="en-US" smtClean="0"/>
              <a:t>2018/6/12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407466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DDF7E9-6F40-4E98-A59E-FA7E711FA743}" type="datetimeFigureOut">
              <a:rPr lang="zh-CN" altLang="en-US" smtClean="0"/>
              <a:t>2018/6/12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143543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DDF7E9-6F40-4E98-A59E-FA7E711FA743}" type="datetimeFigureOut">
              <a:rPr lang="zh-CN" altLang="en-US" smtClean="0"/>
              <a:t>2018/6/12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132406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5DDF7E9-6F40-4E98-A59E-FA7E711FA743}" type="datetimeFigureOut">
              <a:rPr lang="zh-CN" altLang="en-US" smtClean="0"/>
              <a:t>2018/6/12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304230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5DDF7E9-6F40-4E98-A59E-FA7E711FA743}" type="datetimeFigureOut">
              <a:rPr lang="zh-CN" altLang="en-US" smtClean="0"/>
              <a:t>2018/6/12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3694052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5DDF7E9-6F40-4E98-A59E-FA7E711FA743}" type="datetimeFigureOut">
              <a:rPr lang="zh-CN" altLang="en-US" smtClean="0"/>
              <a:t>2018/6/12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156262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5DDF7E9-6F40-4E98-A59E-FA7E711FA743}" type="datetimeFigureOut">
              <a:rPr lang="zh-CN" altLang="en-US" smtClean="0"/>
              <a:t>2018/6/12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109629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5DDF7E9-6F40-4E98-A59E-FA7E711FA743}" type="datetimeFigureOut">
              <a:rPr lang="zh-CN" altLang="en-US" smtClean="0"/>
              <a:t>2018/6/12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86168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DDF7E9-6F40-4E98-A59E-FA7E711FA743}" type="datetimeFigureOut">
              <a:rPr lang="zh-CN" altLang="en-US" smtClean="0"/>
              <a:t>2018/6/12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48421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DDF7E9-6F40-4E98-A59E-FA7E711FA743}" type="datetimeFigureOut">
              <a:rPr lang="zh-CN" altLang="en-US" smtClean="0"/>
              <a:t>2018/6/12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213847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5DDF7E9-6F40-4E98-A59E-FA7E711FA743}" type="datetimeFigureOut">
              <a:rPr lang="zh-CN" altLang="en-US" smtClean="0"/>
              <a:t>2018/6/12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491787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DF7E9-6F40-4E98-A59E-FA7E711FA743}" type="datetimeFigureOut">
              <a:rPr lang="zh-CN" altLang="en-US" smtClean="0"/>
              <a:t>2018/6/12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C959B-36DA-44CA-926B-D3617CCBB2A6}" type="slidenum">
              <a:rPr lang="zh-CN" altLang="en-US" smtClean="0"/>
              <a:t>‹#›</a:t>
            </a:fld>
            <a:endParaRPr lang="zh-CN" altLang="en-US"/>
          </a:p>
        </p:txBody>
      </p:sp>
    </p:spTree>
    <p:extLst>
      <p:ext uri="{BB962C8B-B14F-4D97-AF65-F5344CB8AC3E}">
        <p14:creationId xmlns:p14="http://schemas.microsoft.com/office/powerpoint/2010/main" val="1923628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notesSlide" Target="../notesSlides/notesSlide11.xml"/><Relationship Id="rId7" Type="http://schemas.openxmlformats.org/officeDocument/2006/relationships/image" Target="../media/image25.jp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27.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5.xml"/><Relationship Id="rId7"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27.png"/><Relationship Id="rId5" Type="http://schemas.openxmlformats.org/officeDocument/2006/relationships/image" Target="../media/image36.jp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notesSlide" Target="../notesSlides/notesSlide16.xml"/><Relationship Id="rId7" Type="http://schemas.openxmlformats.org/officeDocument/2006/relationships/image" Target="../media/image43.png"/><Relationship Id="rId12" Type="http://schemas.openxmlformats.org/officeDocument/2006/relationships/image" Target="../media/image48.tiff"/><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27.png"/><Relationship Id="rId9"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3.xml"/><Relationship Id="rId7" Type="http://schemas.openxmlformats.org/officeDocument/2006/relationships/image" Target="../media/image54.png"/><Relationship Id="rId2" Type="http://schemas.openxmlformats.org/officeDocument/2006/relationships/tags" Target="../tags/tag2.xml"/><Relationship Id="rId1" Type="http://schemas.openxmlformats.org/officeDocument/2006/relationships/themeOverride" Target="../theme/themeOverride18.xml"/><Relationship Id="rId6" Type="http://schemas.openxmlformats.org/officeDocument/2006/relationships/image" Target="../media/image53.png"/><Relationship Id="rId5" Type="http://schemas.openxmlformats.org/officeDocument/2006/relationships/notesSlide" Target="../notesSlides/notesSlide18.xml"/><Relationship Id="rId4" Type="http://schemas.openxmlformats.org/officeDocument/2006/relationships/slideLayout" Target="../slideLayouts/slideLayout7.xml"/><Relationship Id="rId9"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9.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4632"/>
            <a:ext cx="12192000" cy="4024544"/>
          </a:xfrm>
          <a:prstGeom prst="rect">
            <a:avLst/>
          </a:prstGeom>
        </p:spPr>
      </p:pic>
      <p:sp>
        <p:nvSpPr>
          <p:cNvPr id="24" name="矩形 6"/>
          <p:cNvSpPr/>
          <p:nvPr/>
        </p:nvSpPr>
        <p:spPr>
          <a:xfrm>
            <a:off x="1946016" y="2698809"/>
            <a:ext cx="8286750" cy="146055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ctr">
              <a:lnSpc>
                <a:spcPct val="80000"/>
              </a:lnSpc>
            </a:pPr>
            <a:r>
              <a:rPr lang="zh-CN" altLang="en-US" sz="6000" b="1" spc="400" noProof="1">
                <a:solidFill>
                  <a:srgbClr val="715370"/>
                </a:solidFill>
                <a:latin typeface="幼圆" panose="02010509060101010101" pitchFamily="49" charset="-122"/>
                <a:ea typeface="幼圆" panose="02010509060101010101" pitchFamily="49" charset="-122"/>
              </a:rPr>
              <a:t>有损压缩方法研究 </a:t>
            </a:r>
          </a:p>
        </p:txBody>
      </p:sp>
      <p:sp>
        <p:nvSpPr>
          <p:cNvPr id="25" name="Rectangle 24">
            <a:extLst>
              <a:ext uri="{FF2B5EF4-FFF2-40B4-BE49-F238E27FC236}">
                <a16:creationId xmlns:a16="http://schemas.microsoft.com/office/drawing/2014/main" id="{0F9409A5-852F-4271-84E2-2A2288BE7122}"/>
              </a:ext>
            </a:extLst>
          </p:cNvPr>
          <p:cNvSpPr/>
          <p:nvPr/>
        </p:nvSpPr>
        <p:spPr>
          <a:xfrm>
            <a:off x="1946015" y="5856936"/>
            <a:ext cx="8898197" cy="634183"/>
          </a:xfrm>
          <a:prstGeom prst="rect">
            <a:avLst/>
          </a:prstGeom>
        </p:spPr>
        <p:txBody>
          <a:bodyPr wrap="square">
            <a:noAutofit/>
          </a:bodyPr>
          <a:lstStyle/>
          <a:p>
            <a:r>
              <a:rPr lang="zh-CN" altLang="en-US" sz="2400" b="1" spc="400" dirty="0">
                <a:latin typeface="幼圆" panose="02010509060101010101" pitchFamily="49" charset="-122"/>
                <a:ea typeface="幼圆" panose="02010509060101010101" pitchFamily="49" charset="-122"/>
              </a:rPr>
              <a:t>答辩人：叶哲宇</a:t>
            </a:r>
            <a:r>
              <a:rPr lang="en-US" altLang="zh-CN" sz="2400" b="1" spc="400" dirty="0">
                <a:latin typeface="幼圆" panose="02010509060101010101" pitchFamily="49" charset="-122"/>
                <a:ea typeface="幼圆" panose="02010509060101010101" pitchFamily="49" charset="-122"/>
              </a:rPr>
              <a:t>   </a:t>
            </a:r>
            <a:r>
              <a:rPr lang="zh-CN" altLang="en-US" sz="2400" b="1" spc="400" dirty="0">
                <a:latin typeface="幼圆" panose="02010509060101010101" pitchFamily="49" charset="-122"/>
                <a:ea typeface="幼圆" panose="02010509060101010101" pitchFamily="49" charset="-122"/>
              </a:rPr>
              <a:t>导师：钟珞</a:t>
            </a:r>
            <a:r>
              <a:rPr lang="en-US" altLang="zh-CN" sz="2400" b="1" spc="400" dirty="0">
                <a:latin typeface="幼圆" panose="02010509060101010101" pitchFamily="49" charset="-122"/>
                <a:ea typeface="幼圆" panose="02010509060101010101" pitchFamily="49" charset="-122"/>
              </a:rPr>
              <a:t>    </a:t>
            </a:r>
            <a:r>
              <a:rPr lang="zh-CN" altLang="en-US" sz="2400" b="1" spc="400" dirty="0">
                <a:latin typeface="幼圆" panose="02010509060101010101" pitchFamily="49" charset="-122"/>
                <a:ea typeface="幼圆" panose="02010509060101010101" pitchFamily="49" charset="-122"/>
              </a:rPr>
              <a:t>答辩时间：</a:t>
            </a:r>
            <a:r>
              <a:rPr lang="en-US" altLang="zh-CN" sz="2400" b="1" spc="400" dirty="0">
                <a:latin typeface="幼圆" panose="02010509060101010101" pitchFamily="49" charset="-122"/>
                <a:ea typeface="幼圆" panose="02010509060101010101" pitchFamily="49" charset="-122"/>
              </a:rPr>
              <a:t>2018</a:t>
            </a:r>
            <a:r>
              <a:rPr lang="zh-CN" altLang="en-US" sz="2400" b="1" spc="400" dirty="0">
                <a:latin typeface="幼圆" panose="02010509060101010101" pitchFamily="49" charset="-122"/>
                <a:ea typeface="幼圆" panose="02010509060101010101" pitchFamily="49" charset="-122"/>
              </a:rPr>
              <a:t>年</a:t>
            </a:r>
            <a:r>
              <a:rPr lang="en-US" altLang="zh-CN" sz="2400" b="1" spc="400" dirty="0">
                <a:latin typeface="幼圆" panose="02010509060101010101" pitchFamily="49" charset="-122"/>
                <a:ea typeface="幼圆" panose="02010509060101010101" pitchFamily="49" charset="-122"/>
              </a:rPr>
              <a:t>6</a:t>
            </a:r>
            <a:r>
              <a:rPr lang="zh-CN" altLang="en-US" sz="2400" b="1" spc="400" dirty="0">
                <a:latin typeface="幼圆" panose="02010509060101010101" pitchFamily="49" charset="-122"/>
                <a:ea typeface="幼圆" panose="02010509060101010101" pitchFamily="49" charset="-122"/>
              </a:rPr>
              <a:t>月</a:t>
            </a:r>
          </a:p>
          <a:p>
            <a:endParaRPr lang="zh-CN" altLang="en-US" sz="2400" b="1" spc="400" dirty="0">
              <a:latin typeface="幼圆" panose="02010509060101010101" pitchFamily="49" charset="-122"/>
              <a:ea typeface="幼圆" panose="02010509060101010101" pitchFamily="49" charset="-122"/>
            </a:endParaRPr>
          </a:p>
          <a:p>
            <a:endParaRPr lang="zh-CN" altLang="en-US" sz="2400" b="1" spc="400" dirty="0">
              <a:latin typeface="幼圆" panose="02010509060101010101" pitchFamily="49" charset="-122"/>
              <a:ea typeface="幼圆" panose="02010509060101010101" pitchFamily="49" charset="-122"/>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1791" y="226577"/>
            <a:ext cx="3845106" cy="95633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0953"/>
            <a:ext cx="1187577" cy="1187577"/>
          </a:xfrm>
          <a:prstGeom prst="rect">
            <a:avLst/>
          </a:prstGeom>
        </p:spPr>
      </p:pic>
    </p:spTree>
    <p:extLst>
      <p:ext uri="{BB962C8B-B14F-4D97-AF65-F5344CB8AC3E}">
        <p14:creationId xmlns:p14="http://schemas.microsoft.com/office/powerpoint/2010/main" val="12329982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p:cNvGrpSpPr/>
          <p:nvPr/>
        </p:nvGrpSpPr>
        <p:grpSpPr>
          <a:xfrm>
            <a:off x="1246500" y="1619667"/>
            <a:ext cx="2375911" cy="4166105"/>
            <a:chOff x="1246500" y="1619667"/>
            <a:chExt cx="2375911" cy="4166105"/>
          </a:xfrm>
        </p:grpSpPr>
        <p:grpSp>
          <p:nvGrpSpPr>
            <p:cNvPr id="5" name="Group 56"/>
            <p:cNvGrpSpPr/>
            <p:nvPr/>
          </p:nvGrpSpPr>
          <p:grpSpPr>
            <a:xfrm>
              <a:off x="1332070" y="2464904"/>
              <a:ext cx="2290341" cy="2484020"/>
              <a:chOff x="754912" y="1849233"/>
              <a:chExt cx="1784633" cy="1935547"/>
            </a:xfrm>
          </p:grpSpPr>
          <p:sp>
            <p:nvSpPr>
              <p:cNvPr id="50" name="ïšḻïďê-Block Arc 63"/>
              <p:cNvSpPr/>
              <p:nvPr/>
            </p:nvSpPr>
            <p:spPr bwMode="auto">
              <a:xfrm flipH="1">
                <a:off x="754912" y="2000147"/>
                <a:ext cx="1784633" cy="1784633"/>
              </a:xfrm>
              <a:prstGeom prst="blockArc">
                <a:avLst>
                  <a:gd name="adj1" fmla="val 9060483"/>
                  <a:gd name="adj2" fmla="val 1762741"/>
                  <a:gd name="adj3" fmla="val 4009"/>
                </a:avLst>
              </a:prstGeom>
              <a:solidFill>
                <a:schemeClr val="accent1"/>
              </a:solidFill>
              <a:ln w="19050">
                <a:noFill/>
                <a:round/>
                <a:headEnd/>
                <a:tailEnd/>
              </a:ln>
            </p:spPr>
            <p:txBody>
              <a:bodyPr anchor="ctr"/>
              <a:lstStyle/>
              <a:p>
                <a:pPr algn="ctr"/>
                <a:endParaRPr sz="2000">
                  <a:latin typeface="Microsoft YaHei" charset="-122"/>
                  <a:ea typeface="Microsoft YaHei" charset="-122"/>
                  <a:cs typeface="Microsoft YaHei" charset="-122"/>
                </a:endParaRPr>
              </a:p>
            </p:txBody>
          </p:sp>
          <p:sp>
            <p:nvSpPr>
              <p:cNvPr id="51" name="ïšḻïďê-Isosceles Triangle 64"/>
              <p:cNvSpPr/>
              <p:nvPr/>
            </p:nvSpPr>
            <p:spPr bwMode="auto">
              <a:xfrm rot="5400000">
                <a:off x="1449320" y="1871665"/>
                <a:ext cx="395818" cy="350953"/>
              </a:xfrm>
              <a:prstGeom prst="triangle">
                <a:avLst/>
              </a:prstGeom>
              <a:solidFill>
                <a:schemeClr val="accent1"/>
              </a:solidFill>
              <a:ln w="19050">
                <a:noFill/>
                <a:round/>
                <a:headEnd/>
                <a:tailEnd/>
              </a:ln>
            </p:spPr>
            <p:txBody>
              <a:bodyPr anchor="ctr"/>
              <a:lstStyle/>
              <a:p>
                <a:pPr algn="ctr"/>
                <a:endParaRPr sz="2000">
                  <a:latin typeface="Microsoft YaHei" charset="-122"/>
                  <a:ea typeface="Microsoft YaHei" charset="-122"/>
                  <a:cs typeface="Microsoft YaHei" charset="-122"/>
                </a:endParaRPr>
              </a:p>
            </p:txBody>
          </p:sp>
        </p:grpSp>
        <p:sp>
          <p:nvSpPr>
            <p:cNvPr id="6" name="ïšḻïďê-Oval 65"/>
            <p:cNvSpPr/>
            <p:nvPr/>
          </p:nvSpPr>
          <p:spPr bwMode="auto">
            <a:xfrm>
              <a:off x="1246500" y="4093942"/>
              <a:ext cx="566092" cy="566093"/>
            </a:xfrm>
            <a:prstGeom prst="ellipse">
              <a:avLst/>
            </a:prstGeom>
            <a:solidFill>
              <a:schemeClr val="accent1"/>
            </a:solidFill>
            <a:ln w="28575">
              <a:solidFill>
                <a:schemeClr val="bg1"/>
              </a:solidFill>
              <a:round/>
              <a:headEnd/>
              <a:tailEnd/>
            </a:ln>
          </p:spPr>
          <p:txBody>
            <a:bodyPr vert="horz" wrap="none" lIns="91440" tIns="45720" rIns="91440" bIns="45720" anchor="ctr" anchorCtr="1" compatLnSpc="1">
              <a:prstTxWarp prst="textNoShape">
                <a:avLst/>
              </a:prstTxWarp>
              <a:normAutofit/>
            </a:bodyPr>
            <a:lstStyle/>
            <a:p>
              <a:pPr algn="ctr"/>
              <a:r>
                <a:rPr lang="en-US" sz="1400">
                  <a:solidFill>
                    <a:schemeClr val="bg1"/>
                  </a:solidFill>
                  <a:latin typeface="Microsoft YaHei" charset="-122"/>
                  <a:ea typeface="Microsoft YaHei" charset="-122"/>
                  <a:cs typeface="Microsoft YaHei" charset="-122"/>
                </a:rPr>
                <a:t>1</a:t>
              </a:r>
            </a:p>
          </p:txBody>
        </p:sp>
        <p:cxnSp>
          <p:nvCxnSpPr>
            <p:cNvPr id="15" name="ïšḻïďê-Straight Connector 88"/>
            <p:cNvCxnSpPr/>
            <p:nvPr/>
          </p:nvCxnSpPr>
          <p:spPr>
            <a:xfrm flipV="1">
              <a:off x="1529546" y="1619667"/>
              <a:ext cx="0" cy="24742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ïšḻïďê-Arrow: Pentagon 89"/>
            <p:cNvSpPr/>
            <p:nvPr/>
          </p:nvSpPr>
          <p:spPr bwMode="auto">
            <a:xfrm>
              <a:off x="1529546" y="1619667"/>
              <a:ext cx="1760268" cy="537860"/>
            </a:xfrm>
            <a:prstGeom prst="homePlate">
              <a:avLst/>
            </a:prstGeom>
            <a:solidFill>
              <a:schemeClr val="accent1"/>
            </a:solidFill>
            <a:ln w="19050">
              <a:noFill/>
              <a:round/>
              <a:headEnd/>
              <a:tailEnd/>
            </a:ln>
          </p:spPr>
          <p:txBody>
            <a:bodyPr vert="horz" wrap="none" lIns="91440" tIns="45720" rIns="91440" bIns="45720" anchor="ctr" anchorCtr="1" compatLnSpc="1">
              <a:prstTxWarp prst="textNoShape">
                <a:avLst/>
              </a:prstTxWarp>
              <a:normAutofit/>
            </a:bodyPr>
            <a:lstStyle/>
            <a:p>
              <a:r>
                <a:rPr lang="zh-CN" altLang="en-US" sz="2400" b="1" dirty="0">
                  <a:solidFill>
                    <a:schemeClr val="bg1"/>
                  </a:solidFill>
                  <a:latin typeface="Microsoft YaHei" charset="-122"/>
                  <a:ea typeface="Microsoft YaHei" charset="-122"/>
                  <a:cs typeface="Microsoft YaHei" charset="-122"/>
                </a:rPr>
                <a:t>图像分割</a:t>
              </a:r>
            </a:p>
          </p:txBody>
        </p:sp>
        <p:sp>
          <p:nvSpPr>
            <p:cNvPr id="31" name="ïšḻïďê-TextBox 104"/>
            <p:cNvSpPr txBox="1">
              <a:spLocks/>
            </p:cNvSpPr>
            <p:nvPr/>
          </p:nvSpPr>
          <p:spPr bwMode="auto">
            <a:xfrm>
              <a:off x="1246502" y="5015353"/>
              <a:ext cx="1851691" cy="770419"/>
            </a:xfrm>
            <a:prstGeom prst="rect">
              <a:avLst/>
            </a:prstGeom>
            <a:noFill/>
            <a:extLst/>
          </p:spPr>
          <p:txBody>
            <a:bodyPr wrap="square" lIns="0" tIns="0" rIns="0" bIns="0" anchor="ctr" anchorCtr="1">
              <a:noAutofit/>
            </a:bodyPr>
            <a:lstStyle/>
            <a:p>
              <a:pPr>
                <a:lnSpc>
                  <a:spcPct val="120000"/>
                </a:lnSpc>
              </a:pPr>
              <a:r>
                <a:rPr lang="en-US" altLang="zh-CN" sz="2000" dirty="0">
                  <a:latin typeface="Microsoft YaHei" charset="-122"/>
                  <a:ea typeface="Microsoft YaHei" charset="-122"/>
                  <a:cs typeface="Microsoft YaHei" charset="-122"/>
                  <a:sym typeface="+mn-lt"/>
                </a:rPr>
                <a:t>R</a:t>
              </a:r>
              <a:r>
                <a:rPr lang="zh-CN" altLang="en-US" sz="2000" dirty="0">
                  <a:latin typeface="Microsoft YaHei" charset="-122"/>
                  <a:ea typeface="Microsoft YaHei" charset="-122"/>
                  <a:cs typeface="Microsoft YaHei" charset="-122"/>
                  <a:sym typeface="+mn-lt"/>
                </a:rPr>
                <a:t>块：互不重叠</a:t>
              </a:r>
              <a:endParaRPr lang="en-US" altLang="zh-CN" sz="2000" dirty="0">
                <a:latin typeface="Microsoft YaHei" charset="-122"/>
                <a:ea typeface="Microsoft YaHei" charset="-122"/>
                <a:cs typeface="Microsoft YaHei" charset="-122"/>
                <a:sym typeface="+mn-lt"/>
              </a:endParaRPr>
            </a:p>
            <a:p>
              <a:pPr>
                <a:lnSpc>
                  <a:spcPct val="120000"/>
                </a:lnSpc>
              </a:pPr>
              <a:r>
                <a:rPr lang="en-US" altLang="zh-CN" sz="2000" dirty="0">
                  <a:latin typeface="Microsoft YaHei" charset="-122"/>
                  <a:ea typeface="Microsoft YaHei" charset="-122"/>
                  <a:cs typeface="Microsoft YaHei" charset="-122"/>
                  <a:sym typeface="+mn-lt"/>
                </a:rPr>
                <a:t>D</a:t>
              </a:r>
              <a:r>
                <a:rPr lang="zh-CN" altLang="en-US" sz="2000" dirty="0">
                  <a:latin typeface="Microsoft YaHei" charset="-122"/>
                  <a:ea typeface="Microsoft YaHei" charset="-122"/>
                  <a:cs typeface="Microsoft YaHei" charset="-122"/>
                  <a:sym typeface="+mn-lt"/>
                </a:rPr>
                <a:t>块：可重叠。</a:t>
              </a:r>
              <a:endParaRPr lang="en-US" altLang="zh-CN" sz="2000" dirty="0">
                <a:latin typeface="Microsoft YaHei" charset="-122"/>
                <a:ea typeface="Microsoft YaHei" charset="-122"/>
                <a:cs typeface="Microsoft YaHei" charset="-122"/>
                <a:sym typeface="+mn-lt"/>
              </a:endParaRPr>
            </a:p>
            <a:p>
              <a:pPr>
                <a:lnSpc>
                  <a:spcPct val="120000"/>
                </a:lnSpc>
              </a:pPr>
              <a:r>
                <a:rPr lang="zh-CN" altLang="en-US" sz="2000" dirty="0">
                  <a:latin typeface="Microsoft YaHei" charset="-122"/>
                  <a:ea typeface="Microsoft YaHei" charset="-122"/>
                  <a:cs typeface="Microsoft YaHei" charset="-122"/>
                  <a:sym typeface="+mn-lt"/>
                </a:rPr>
                <a:t>步长：</a:t>
              </a:r>
              <a:r>
                <a:rPr lang="en-US" altLang="zh-CN" sz="2000" dirty="0">
                  <a:latin typeface="Microsoft YaHei" charset="-122"/>
                  <a:ea typeface="Microsoft YaHei" charset="-122"/>
                  <a:cs typeface="Microsoft YaHei" charset="-122"/>
                  <a:sym typeface="+mn-lt"/>
                </a:rPr>
                <a:t>D</a:t>
              </a:r>
              <a:r>
                <a:rPr lang="zh-CN" altLang="en-US" sz="2000" dirty="0">
                  <a:latin typeface="Microsoft YaHei" charset="-122"/>
                  <a:ea typeface="Microsoft YaHei" charset="-122"/>
                  <a:cs typeface="Microsoft YaHei" charset="-122"/>
                  <a:sym typeface="+mn-lt"/>
                </a:rPr>
                <a:t>块间距</a:t>
              </a:r>
              <a:endParaRPr lang="zh-CN" altLang="en-US" sz="2000" dirty="0">
                <a:latin typeface="Microsoft YaHei" charset="-122"/>
                <a:ea typeface="Microsoft YaHei" charset="-122"/>
                <a:cs typeface="Microsoft YaHei" charset="-122"/>
              </a:endParaRPr>
            </a:p>
          </p:txBody>
        </p:sp>
      </p:grpSp>
      <p:grpSp>
        <p:nvGrpSpPr>
          <p:cNvPr id="56" name="Group 55"/>
          <p:cNvGrpSpPr/>
          <p:nvPr/>
        </p:nvGrpSpPr>
        <p:grpSpPr>
          <a:xfrm>
            <a:off x="3098193" y="1619667"/>
            <a:ext cx="2364158" cy="4166104"/>
            <a:chOff x="3098193" y="1619667"/>
            <a:chExt cx="2364158" cy="4166104"/>
          </a:xfrm>
        </p:grpSpPr>
        <p:cxnSp>
          <p:nvCxnSpPr>
            <p:cNvPr id="23" name="ïšḻïďê-Straight Connector 96"/>
            <p:cNvCxnSpPr/>
            <p:nvPr/>
          </p:nvCxnSpPr>
          <p:spPr>
            <a:xfrm flipV="1">
              <a:off x="3381237" y="1619667"/>
              <a:ext cx="0" cy="2474276"/>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3098193" y="1619667"/>
              <a:ext cx="2364158" cy="4166104"/>
              <a:chOff x="3098193" y="1619667"/>
              <a:chExt cx="2364158" cy="4166104"/>
            </a:xfrm>
          </p:grpSpPr>
          <p:grpSp>
            <p:nvGrpSpPr>
              <p:cNvPr id="7" name="Group 67"/>
              <p:cNvGrpSpPr/>
              <p:nvPr/>
            </p:nvGrpSpPr>
            <p:grpSpPr>
              <a:xfrm>
                <a:off x="3172010" y="2464906"/>
                <a:ext cx="2290341" cy="2484020"/>
                <a:chOff x="2188591" y="1849234"/>
                <a:chExt cx="1784633" cy="1935547"/>
              </a:xfrm>
              <a:solidFill>
                <a:schemeClr val="accent2"/>
              </a:solidFill>
            </p:grpSpPr>
            <p:sp>
              <p:nvSpPr>
                <p:cNvPr id="48" name="ïšḻïďê-Block Arc 68"/>
                <p:cNvSpPr/>
                <p:nvPr/>
              </p:nvSpPr>
              <p:spPr bwMode="auto">
                <a:xfrm flipH="1">
                  <a:off x="2188591" y="2000148"/>
                  <a:ext cx="1784633" cy="1784633"/>
                </a:xfrm>
                <a:prstGeom prst="blockArc">
                  <a:avLst>
                    <a:gd name="adj1" fmla="val 9060483"/>
                    <a:gd name="adj2" fmla="val 1762741"/>
                    <a:gd name="adj3" fmla="val 4009"/>
                  </a:avLst>
                </a:prstGeom>
                <a:grpFill/>
                <a:ln w="19050">
                  <a:noFill/>
                  <a:round/>
                  <a:headEnd/>
                  <a:tailEnd/>
                </a:ln>
              </p:spPr>
              <p:txBody>
                <a:bodyPr anchor="ctr"/>
                <a:lstStyle/>
                <a:p>
                  <a:pPr algn="ctr"/>
                  <a:endParaRPr sz="2000">
                    <a:latin typeface="Microsoft YaHei" charset="-122"/>
                    <a:ea typeface="Microsoft YaHei" charset="-122"/>
                    <a:cs typeface="Microsoft YaHei" charset="-122"/>
                  </a:endParaRPr>
                </a:p>
              </p:txBody>
            </p:sp>
            <p:sp>
              <p:nvSpPr>
                <p:cNvPr id="49" name="ïšḻïďê-Isosceles Triangle 69"/>
                <p:cNvSpPr/>
                <p:nvPr/>
              </p:nvSpPr>
              <p:spPr bwMode="auto">
                <a:xfrm rot="5400000">
                  <a:off x="2882999" y="1871666"/>
                  <a:ext cx="395818" cy="350953"/>
                </a:xfrm>
                <a:prstGeom prst="triangle">
                  <a:avLst/>
                </a:prstGeom>
                <a:grpFill/>
                <a:ln w="19050">
                  <a:noFill/>
                  <a:round/>
                  <a:headEnd/>
                  <a:tailEnd/>
                </a:ln>
              </p:spPr>
              <p:txBody>
                <a:bodyPr anchor="ctr"/>
                <a:lstStyle/>
                <a:p>
                  <a:pPr algn="ctr"/>
                  <a:endParaRPr sz="2000">
                    <a:latin typeface="Microsoft YaHei" charset="-122"/>
                    <a:ea typeface="Microsoft YaHei" charset="-122"/>
                    <a:cs typeface="Microsoft YaHei" charset="-122"/>
                  </a:endParaRPr>
                </a:p>
              </p:txBody>
            </p:sp>
          </p:grpSp>
          <p:sp>
            <p:nvSpPr>
              <p:cNvPr id="11" name="ïšḻïďê-Oval 80"/>
              <p:cNvSpPr/>
              <p:nvPr/>
            </p:nvSpPr>
            <p:spPr bwMode="auto">
              <a:xfrm>
                <a:off x="3098193" y="4093942"/>
                <a:ext cx="566092" cy="566093"/>
              </a:xfrm>
              <a:prstGeom prst="ellipse">
                <a:avLst/>
              </a:prstGeom>
              <a:solidFill>
                <a:schemeClr val="accent2"/>
              </a:solidFill>
              <a:ln w="28575">
                <a:solidFill>
                  <a:schemeClr val="bg1"/>
                </a:solidFill>
                <a:round/>
                <a:headEnd/>
                <a:tailEnd/>
              </a:ln>
            </p:spPr>
            <p:txBody>
              <a:bodyPr vert="horz" wrap="none" lIns="91440" tIns="45720" rIns="91440" bIns="45720" anchor="ctr" anchorCtr="1" compatLnSpc="1">
                <a:prstTxWarp prst="textNoShape">
                  <a:avLst/>
                </a:prstTxWarp>
                <a:normAutofit/>
              </a:bodyPr>
              <a:lstStyle/>
              <a:p>
                <a:pPr algn="ctr"/>
                <a:r>
                  <a:rPr lang="en-US" sz="1400">
                    <a:solidFill>
                      <a:schemeClr val="bg1"/>
                    </a:solidFill>
                    <a:latin typeface="Microsoft YaHei" charset="-122"/>
                    <a:ea typeface="Microsoft YaHei" charset="-122"/>
                    <a:cs typeface="Microsoft YaHei" charset="-122"/>
                  </a:rPr>
                  <a:t>2</a:t>
                </a:r>
              </a:p>
            </p:txBody>
          </p:sp>
          <p:sp>
            <p:nvSpPr>
              <p:cNvPr id="24" name="ïšḻïďê-Arrow: Pentagon 97"/>
              <p:cNvSpPr/>
              <p:nvPr/>
            </p:nvSpPr>
            <p:spPr bwMode="auto">
              <a:xfrm>
                <a:off x="3381237" y="1619667"/>
                <a:ext cx="1760268" cy="537860"/>
              </a:xfrm>
              <a:prstGeom prst="homePlate">
                <a:avLst/>
              </a:prstGeom>
              <a:solidFill>
                <a:schemeClr val="accent2"/>
              </a:solidFill>
              <a:ln w="19050">
                <a:noFill/>
                <a:round/>
                <a:headEnd/>
                <a:tailEnd/>
              </a:ln>
            </p:spPr>
            <p:txBody>
              <a:bodyPr vert="horz" wrap="none" lIns="91440" tIns="45720" rIns="91440" bIns="45720" anchor="ctr" anchorCtr="1" compatLnSpc="1">
                <a:prstTxWarp prst="textNoShape">
                  <a:avLst/>
                </a:prstTxWarp>
                <a:normAutofit/>
              </a:bodyPr>
              <a:lstStyle/>
              <a:p>
                <a:r>
                  <a:rPr lang="zh-CN" altLang="en-US" sz="2400" b="1" dirty="0">
                    <a:solidFill>
                      <a:schemeClr val="bg1"/>
                    </a:solidFill>
                    <a:latin typeface="Microsoft YaHei" charset="-122"/>
                    <a:ea typeface="Microsoft YaHei" charset="-122"/>
                    <a:cs typeface="Microsoft YaHei" charset="-122"/>
                  </a:rPr>
                  <a:t>码本构成</a:t>
                </a:r>
              </a:p>
            </p:txBody>
          </p:sp>
          <p:sp>
            <p:nvSpPr>
              <p:cNvPr id="33" name="ïšḻïďê-TextBox 101"/>
              <p:cNvSpPr txBox="1">
                <a:spLocks/>
              </p:cNvSpPr>
              <p:nvPr/>
            </p:nvSpPr>
            <p:spPr bwMode="auto">
              <a:xfrm>
                <a:off x="3381237" y="5015352"/>
                <a:ext cx="1782876" cy="770419"/>
              </a:xfrm>
              <a:prstGeom prst="rect">
                <a:avLst/>
              </a:prstGeom>
              <a:noFill/>
              <a:extLst/>
            </p:spPr>
            <p:txBody>
              <a:bodyPr wrap="square" lIns="0" tIns="0" rIns="0" bIns="0" anchor="ctr" anchorCtr="1">
                <a:noAutofit/>
              </a:bodyPr>
              <a:lstStyle/>
              <a:p>
                <a:pPr>
                  <a:lnSpc>
                    <a:spcPct val="120000"/>
                  </a:lnSpc>
                </a:pPr>
                <a:r>
                  <a:rPr lang="zh-CN" altLang="en-US" sz="2000" dirty="0">
                    <a:latin typeface="Microsoft YaHei" charset="-122"/>
                    <a:ea typeface="Microsoft YaHei" charset="-122"/>
                    <a:cs typeface="Microsoft YaHei" charset="-122"/>
                    <a:sym typeface="+mn-lt"/>
                  </a:rPr>
                  <a:t>四邻域均匀采样</a:t>
                </a:r>
                <a:endParaRPr lang="en-US" altLang="zh-CN" sz="2000" dirty="0">
                  <a:latin typeface="Microsoft YaHei" charset="-122"/>
                  <a:ea typeface="Microsoft YaHei" charset="-122"/>
                  <a:cs typeface="Microsoft YaHei" charset="-122"/>
                  <a:sym typeface="+mn-lt"/>
                </a:endParaRPr>
              </a:p>
              <a:p>
                <a:pPr>
                  <a:lnSpc>
                    <a:spcPct val="120000"/>
                  </a:lnSpc>
                </a:pPr>
                <a:r>
                  <a:rPr lang="zh-CN" altLang="en-US" sz="2000" dirty="0">
                    <a:latin typeface="Microsoft YaHei" charset="-122"/>
                    <a:ea typeface="Microsoft YaHei" charset="-122"/>
                    <a:cs typeface="Microsoft YaHei" charset="-122"/>
                    <a:sym typeface="+mn-lt"/>
                  </a:rPr>
                  <a:t>空域收缩</a:t>
                </a:r>
                <a:endParaRPr lang="zh-CN" altLang="en-US" sz="2000" dirty="0">
                  <a:latin typeface="Microsoft YaHei" charset="-122"/>
                  <a:ea typeface="Microsoft YaHei" charset="-122"/>
                  <a:cs typeface="Microsoft YaHei" charset="-122"/>
                </a:endParaRPr>
              </a:p>
            </p:txBody>
          </p:sp>
        </p:grpSp>
      </p:grpSp>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charset="-122"/>
              <a:ea typeface="Microsoft YaHei" charset="-122"/>
              <a:cs typeface="Microsoft YaHei" charset="-122"/>
              <a:sym typeface="+mn-lt"/>
            </a:endParaRPr>
          </a:p>
        </p:txBody>
      </p:sp>
      <p:sp>
        <p:nvSpPr>
          <p:cNvPr id="41" name="文本框 2"/>
          <p:cNvSpPr txBox="1"/>
          <p:nvPr/>
        </p:nvSpPr>
        <p:spPr>
          <a:xfrm>
            <a:off x="1181528" y="254295"/>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分形图像压缩</a:t>
            </a:r>
          </a:p>
        </p:txBody>
      </p:sp>
      <p:grpSp>
        <p:nvGrpSpPr>
          <p:cNvPr id="54" name="Group 53"/>
          <p:cNvGrpSpPr/>
          <p:nvPr/>
        </p:nvGrpSpPr>
        <p:grpSpPr>
          <a:xfrm>
            <a:off x="4949882" y="1619667"/>
            <a:ext cx="2352407" cy="4166103"/>
            <a:chOff x="4949882" y="1619667"/>
            <a:chExt cx="2352407" cy="4166103"/>
          </a:xfrm>
        </p:grpSpPr>
        <p:grpSp>
          <p:nvGrpSpPr>
            <p:cNvPr id="8" name="Group 70"/>
            <p:cNvGrpSpPr/>
            <p:nvPr/>
          </p:nvGrpSpPr>
          <p:grpSpPr>
            <a:xfrm>
              <a:off x="5011948" y="2464906"/>
              <a:ext cx="2290341" cy="2484020"/>
              <a:chOff x="3622270" y="1849234"/>
              <a:chExt cx="1784633" cy="1935547"/>
            </a:xfrm>
            <a:solidFill>
              <a:schemeClr val="accent3"/>
            </a:solidFill>
          </p:grpSpPr>
          <p:sp>
            <p:nvSpPr>
              <p:cNvPr id="46" name="ïšḻïďê-Block Arc 71"/>
              <p:cNvSpPr/>
              <p:nvPr/>
            </p:nvSpPr>
            <p:spPr bwMode="auto">
              <a:xfrm flipH="1">
                <a:off x="3622270" y="2000148"/>
                <a:ext cx="1784633" cy="1784633"/>
              </a:xfrm>
              <a:prstGeom prst="blockArc">
                <a:avLst>
                  <a:gd name="adj1" fmla="val 9060483"/>
                  <a:gd name="adj2" fmla="val 1762741"/>
                  <a:gd name="adj3" fmla="val 4009"/>
                </a:avLst>
              </a:prstGeom>
              <a:grpFill/>
              <a:ln w="19050">
                <a:noFill/>
                <a:round/>
                <a:headEnd/>
                <a:tailEnd/>
              </a:ln>
            </p:spPr>
            <p:txBody>
              <a:bodyPr anchor="ctr"/>
              <a:lstStyle/>
              <a:p>
                <a:pPr algn="ctr"/>
                <a:endParaRPr sz="2000">
                  <a:latin typeface="Microsoft YaHei" charset="-122"/>
                  <a:ea typeface="Microsoft YaHei" charset="-122"/>
                  <a:cs typeface="Microsoft YaHei" charset="-122"/>
                </a:endParaRPr>
              </a:p>
            </p:txBody>
          </p:sp>
          <p:sp>
            <p:nvSpPr>
              <p:cNvPr id="47" name="ïšḻïďê-Isosceles Triangle 72"/>
              <p:cNvSpPr/>
              <p:nvPr/>
            </p:nvSpPr>
            <p:spPr bwMode="auto">
              <a:xfrm rot="5400000">
                <a:off x="4316677" y="1871666"/>
                <a:ext cx="395818" cy="350953"/>
              </a:xfrm>
              <a:prstGeom prst="triangle">
                <a:avLst/>
              </a:prstGeom>
              <a:grpFill/>
              <a:ln w="19050">
                <a:noFill/>
                <a:round/>
                <a:headEnd/>
                <a:tailEnd/>
              </a:ln>
            </p:spPr>
            <p:txBody>
              <a:bodyPr anchor="ctr"/>
              <a:lstStyle/>
              <a:p>
                <a:pPr algn="ctr"/>
                <a:endParaRPr sz="2000">
                  <a:latin typeface="Microsoft YaHei" charset="-122"/>
                  <a:ea typeface="Microsoft YaHei" charset="-122"/>
                  <a:cs typeface="Microsoft YaHei" charset="-122"/>
                </a:endParaRPr>
              </a:p>
            </p:txBody>
          </p:sp>
        </p:grpSp>
        <p:sp>
          <p:nvSpPr>
            <p:cNvPr id="12" name="ïšḻïďê-Oval 82"/>
            <p:cNvSpPr/>
            <p:nvPr/>
          </p:nvSpPr>
          <p:spPr bwMode="auto">
            <a:xfrm>
              <a:off x="4949882" y="4093942"/>
              <a:ext cx="566092" cy="566093"/>
            </a:xfrm>
            <a:prstGeom prst="ellipse">
              <a:avLst/>
            </a:prstGeom>
            <a:solidFill>
              <a:schemeClr val="accent3"/>
            </a:solidFill>
            <a:ln w="28575">
              <a:solidFill>
                <a:schemeClr val="bg1"/>
              </a:solidFill>
              <a:round/>
              <a:headEnd/>
              <a:tailEnd/>
            </a:ln>
          </p:spPr>
          <p:txBody>
            <a:bodyPr vert="horz" wrap="none" lIns="91440" tIns="45720" rIns="91440" bIns="45720" anchor="ctr" anchorCtr="1" compatLnSpc="1">
              <a:prstTxWarp prst="textNoShape">
                <a:avLst/>
              </a:prstTxWarp>
              <a:normAutofit/>
            </a:bodyPr>
            <a:lstStyle/>
            <a:p>
              <a:pPr algn="ctr"/>
              <a:r>
                <a:rPr lang="en-US" sz="1400">
                  <a:solidFill>
                    <a:schemeClr val="bg1"/>
                  </a:solidFill>
                  <a:latin typeface="Microsoft YaHei" charset="-122"/>
                  <a:ea typeface="Microsoft YaHei" charset="-122"/>
                  <a:cs typeface="Microsoft YaHei" charset="-122"/>
                </a:rPr>
                <a:t>3</a:t>
              </a:r>
            </a:p>
          </p:txBody>
        </p:sp>
        <p:cxnSp>
          <p:nvCxnSpPr>
            <p:cNvPr id="21" name="ïšḻïďê-Straight Connector 94"/>
            <p:cNvCxnSpPr/>
            <p:nvPr/>
          </p:nvCxnSpPr>
          <p:spPr>
            <a:xfrm flipV="1">
              <a:off x="5232925" y="1619667"/>
              <a:ext cx="0" cy="247427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ïšḻïďê-Arrow: Pentagon 95"/>
            <p:cNvSpPr/>
            <p:nvPr/>
          </p:nvSpPr>
          <p:spPr bwMode="auto">
            <a:xfrm>
              <a:off x="5232925" y="1619667"/>
              <a:ext cx="1760268" cy="537860"/>
            </a:xfrm>
            <a:prstGeom prst="homePlate">
              <a:avLst/>
            </a:prstGeom>
            <a:solidFill>
              <a:schemeClr val="accent3"/>
            </a:solidFill>
            <a:ln w="19050">
              <a:noFill/>
              <a:round/>
              <a:headEnd/>
              <a:tailEnd/>
            </a:ln>
          </p:spPr>
          <p:txBody>
            <a:bodyPr vert="horz" wrap="none" lIns="91440" tIns="45720" rIns="91440" bIns="45720" anchor="ctr" anchorCtr="1" compatLnSpc="1">
              <a:prstTxWarp prst="textNoShape">
                <a:avLst/>
              </a:prstTxWarp>
              <a:normAutofit/>
            </a:bodyPr>
            <a:lstStyle/>
            <a:p>
              <a:r>
                <a:rPr lang="zh-CN" altLang="en-US" sz="2400" b="1" dirty="0">
                  <a:solidFill>
                    <a:schemeClr val="bg1"/>
                  </a:solidFill>
                  <a:latin typeface="Microsoft YaHei" charset="-122"/>
                  <a:ea typeface="Microsoft YaHei" charset="-122"/>
                  <a:cs typeface="Microsoft YaHei" charset="-122"/>
                </a:rPr>
                <a:t>等距变换</a:t>
              </a:r>
            </a:p>
          </p:txBody>
        </p:sp>
        <p:sp>
          <p:nvSpPr>
            <p:cNvPr id="39" name="ïšḻïďê-TextBox 50"/>
            <p:cNvSpPr txBox="1">
              <a:spLocks/>
            </p:cNvSpPr>
            <p:nvPr/>
          </p:nvSpPr>
          <p:spPr bwMode="auto">
            <a:xfrm>
              <a:off x="5249178" y="5015351"/>
              <a:ext cx="1602708" cy="770419"/>
            </a:xfrm>
            <a:prstGeom prst="rect">
              <a:avLst/>
            </a:prstGeom>
            <a:noFill/>
            <a:extLst/>
          </p:spPr>
          <p:txBody>
            <a:bodyPr wrap="square" lIns="0" tIns="0" rIns="0" bIns="0" anchor="ctr" anchorCtr="1">
              <a:noAutofit/>
            </a:bodyPr>
            <a:lstStyle/>
            <a:p>
              <a:pPr>
                <a:lnSpc>
                  <a:spcPct val="120000"/>
                </a:lnSpc>
              </a:pPr>
              <a:r>
                <a:rPr lang="zh-CN" altLang="en-US" sz="2000" dirty="0">
                  <a:latin typeface="Microsoft YaHei" charset="-122"/>
                  <a:ea typeface="Microsoft YaHei" charset="-122"/>
                  <a:cs typeface="Microsoft YaHei" charset="-122"/>
                  <a:sym typeface="+mn-lt"/>
                </a:rPr>
                <a:t>八种等距变换</a:t>
              </a:r>
              <a:endParaRPr lang="zh-CN" altLang="en-US" sz="2000" dirty="0">
                <a:latin typeface="Microsoft YaHei" charset="-122"/>
                <a:ea typeface="Microsoft YaHei" charset="-122"/>
                <a:cs typeface="Microsoft YaHei" charset="-122"/>
              </a:endParaRPr>
            </a:p>
          </p:txBody>
        </p:sp>
      </p:grpSp>
      <p:grpSp>
        <p:nvGrpSpPr>
          <p:cNvPr id="53" name="Group 52"/>
          <p:cNvGrpSpPr/>
          <p:nvPr/>
        </p:nvGrpSpPr>
        <p:grpSpPr>
          <a:xfrm>
            <a:off x="6801574" y="1619667"/>
            <a:ext cx="2340653" cy="4230954"/>
            <a:chOff x="6801574" y="1619667"/>
            <a:chExt cx="2340653" cy="4230954"/>
          </a:xfrm>
        </p:grpSpPr>
        <p:grpSp>
          <p:nvGrpSpPr>
            <p:cNvPr id="9" name="Group 73"/>
            <p:cNvGrpSpPr/>
            <p:nvPr/>
          </p:nvGrpSpPr>
          <p:grpSpPr>
            <a:xfrm>
              <a:off x="6851886" y="2464906"/>
              <a:ext cx="2290341" cy="2484020"/>
              <a:chOff x="5055949" y="1849234"/>
              <a:chExt cx="1784633" cy="1935547"/>
            </a:xfrm>
            <a:solidFill>
              <a:schemeClr val="accent4"/>
            </a:solidFill>
          </p:grpSpPr>
          <p:sp>
            <p:nvSpPr>
              <p:cNvPr id="44" name="ïšḻïďê-Block Arc 74"/>
              <p:cNvSpPr/>
              <p:nvPr/>
            </p:nvSpPr>
            <p:spPr bwMode="auto">
              <a:xfrm flipH="1">
                <a:off x="5055949" y="2000148"/>
                <a:ext cx="1784633" cy="1784633"/>
              </a:xfrm>
              <a:prstGeom prst="blockArc">
                <a:avLst>
                  <a:gd name="adj1" fmla="val 9060483"/>
                  <a:gd name="adj2" fmla="val 1762741"/>
                  <a:gd name="adj3" fmla="val 4009"/>
                </a:avLst>
              </a:prstGeom>
              <a:grpFill/>
              <a:ln w="19050">
                <a:noFill/>
                <a:round/>
                <a:headEnd/>
                <a:tailEnd/>
              </a:ln>
            </p:spPr>
            <p:txBody>
              <a:bodyPr anchor="ctr"/>
              <a:lstStyle/>
              <a:p>
                <a:pPr algn="ctr"/>
                <a:endParaRPr sz="2000">
                  <a:latin typeface="Microsoft YaHei" charset="-122"/>
                  <a:ea typeface="Microsoft YaHei" charset="-122"/>
                  <a:cs typeface="Microsoft YaHei" charset="-122"/>
                </a:endParaRPr>
              </a:p>
            </p:txBody>
          </p:sp>
          <p:sp>
            <p:nvSpPr>
              <p:cNvPr id="45" name="ïšḻïďê-Isosceles Triangle 75"/>
              <p:cNvSpPr/>
              <p:nvPr/>
            </p:nvSpPr>
            <p:spPr bwMode="auto">
              <a:xfrm rot="5400000">
                <a:off x="5750357" y="1871666"/>
                <a:ext cx="395818" cy="350953"/>
              </a:xfrm>
              <a:prstGeom prst="triangle">
                <a:avLst/>
              </a:prstGeom>
              <a:grpFill/>
              <a:ln w="19050">
                <a:noFill/>
                <a:round/>
                <a:headEnd/>
                <a:tailEnd/>
              </a:ln>
            </p:spPr>
            <p:txBody>
              <a:bodyPr anchor="ctr"/>
              <a:lstStyle/>
              <a:p>
                <a:pPr algn="ctr"/>
                <a:endParaRPr sz="2000">
                  <a:latin typeface="Microsoft YaHei" charset="-122"/>
                  <a:ea typeface="Microsoft YaHei" charset="-122"/>
                  <a:cs typeface="Microsoft YaHei" charset="-122"/>
                </a:endParaRPr>
              </a:p>
            </p:txBody>
          </p:sp>
        </p:grpSp>
        <p:sp>
          <p:nvSpPr>
            <p:cNvPr id="13" name="ïšḻïďê-Oval 84"/>
            <p:cNvSpPr/>
            <p:nvPr/>
          </p:nvSpPr>
          <p:spPr bwMode="auto">
            <a:xfrm>
              <a:off x="6801574" y="4093942"/>
              <a:ext cx="566092" cy="566093"/>
            </a:xfrm>
            <a:prstGeom prst="ellipse">
              <a:avLst/>
            </a:prstGeom>
            <a:solidFill>
              <a:schemeClr val="accent4"/>
            </a:solidFill>
            <a:ln w="28575">
              <a:solidFill>
                <a:schemeClr val="bg1"/>
              </a:solidFill>
              <a:round/>
              <a:headEnd/>
              <a:tailEnd/>
            </a:ln>
          </p:spPr>
          <p:txBody>
            <a:bodyPr vert="horz" wrap="none" lIns="91440" tIns="45720" rIns="91440" bIns="45720" anchor="ctr" anchorCtr="1" compatLnSpc="1">
              <a:prstTxWarp prst="textNoShape">
                <a:avLst/>
              </a:prstTxWarp>
              <a:normAutofit/>
            </a:bodyPr>
            <a:lstStyle/>
            <a:p>
              <a:pPr algn="ctr"/>
              <a:r>
                <a:rPr lang="en-US" sz="1400">
                  <a:solidFill>
                    <a:schemeClr val="bg1"/>
                  </a:solidFill>
                  <a:latin typeface="Microsoft YaHei" charset="-122"/>
                  <a:ea typeface="Microsoft YaHei" charset="-122"/>
                  <a:cs typeface="Microsoft YaHei" charset="-122"/>
                </a:rPr>
                <a:t>4</a:t>
              </a:r>
            </a:p>
          </p:txBody>
        </p:sp>
        <p:cxnSp>
          <p:nvCxnSpPr>
            <p:cNvPr id="19" name="ïšḻïďê-Straight Connector 92"/>
            <p:cNvCxnSpPr/>
            <p:nvPr/>
          </p:nvCxnSpPr>
          <p:spPr>
            <a:xfrm flipV="1">
              <a:off x="7084616" y="1619667"/>
              <a:ext cx="0" cy="2474276"/>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ïšḻïďê-Arrow: Pentagon 93"/>
            <p:cNvSpPr/>
            <p:nvPr/>
          </p:nvSpPr>
          <p:spPr bwMode="auto">
            <a:xfrm>
              <a:off x="7084616" y="1619667"/>
              <a:ext cx="1760268" cy="537860"/>
            </a:xfrm>
            <a:prstGeom prst="homePlate">
              <a:avLst/>
            </a:prstGeom>
            <a:solidFill>
              <a:schemeClr val="accent4"/>
            </a:solidFill>
            <a:ln w="19050">
              <a:noFill/>
              <a:round/>
              <a:headEnd/>
              <a:tailEnd/>
            </a:ln>
          </p:spPr>
          <p:txBody>
            <a:bodyPr vert="horz" wrap="none" lIns="91440" tIns="45720" rIns="91440" bIns="45720" anchor="ctr" anchorCtr="1" compatLnSpc="1">
              <a:prstTxWarp prst="textNoShape">
                <a:avLst/>
              </a:prstTxWarp>
              <a:normAutofit/>
            </a:bodyPr>
            <a:lstStyle/>
            <a:p>
              <a:r>
                <a:rPr lang="zh-CN" altLang="en-US" sz="2400" b="1" dirty="0">
                  <a:solidFill>
                    <a:schemeClr val="bg1"/>
                  </a:solidFill>
                  <a:latin typeface="Microsoft YaHei" charset="-122"/>
                  <a:ea typeface="Microsoft YaHei" charset="-122"/>
                  <a:cs typeface="Microsoft YaHei" charset="-122"/>
                </a:rPr>
                <a:t>编码</a:t>
              </a:r>
            </a:p>
          </p:txBody>
        </p:sp>
        <p:sp>
          <p:nvSpPr>
            <p:cNvPr id="37" name="ïšḻïďê-TextBox 83"/>
            <p:cNvSpPr txBox="1">
              <a:spLocks/>
            </p:cNvSpPr>
            <p:nvPr/>
          </p:nvSpPr>
          <p:spPr bwMode="auto">
            <a:xfrm>
              <a:off x="7187517" y="5080202"/>
              <a:ext cx="1465747" cy="770419"/>
            </a:xfrm>
            <a:prstGeom prst="rect">
              <a:avLst/>
            </a:prstGeom>
            <a:noFill/>
            <a:extLst/>
          </p:spPr>
          <p:txBody>
            <a:bodyPr wrap="square" lIns="0" tIns="0" rIns="0" bIns="0" anchor="ctr" anchorCtr="1">
              <a:noAutofit/>
            </a:bodyPr>
            <a:lstStyle/>
            <a:p>
              <a:pPr>
                <a:lnSpc>
                  <a:spcPct val="120000"/>
                </a:lnSpc>
              </a:pPr>
              <a:r>
                <a:rPr lang="zh-CN" altLang="en-US" sz="2000" dirty="0">
                  <a:latin typeface="Microsoft YaHei" charset="-122"/>
                  <a:ea typeface="Microsoft YaHei" charset="-122"/>
                  <a:cs typeface="Microsoft YaHei" charset="-122"/>
                  <a:sym typeface="+mn-lt"/>
                </a:rPr>
                <a:t>遍历</a:t>
              </a:r>
              <a:r>
                <a:rPr lang="en-US" altLang="zh-CN" sz="2000" dirty="0">
                  <a:latin typeface="Microsoft YaHei" charset="-122"/>
                  <a:ea typeface="Microsoft YaHei" charset="-122"/>
                  <a:cs typeface="Microsoft YaHei" charset="-122"/>
                  <a:sym typeface="+mn-lt"/>
                </a:rPr>
                <a:t>R</a:t>
              </a:r>
              <a:r>
                <a:rPr lang="zh-CN" altLang="en-US" sz="2000" dirty="0">
                  <a:latin typeface="Microsoft YaHei" charset="-122"/>
                  <a:ea typeface="Microsoft YaHei" charset="-122"/>
                  <a:cs typeface="Microsoft YaHei" charset="-122"/>
                  <a:sym typeface="+mn-lt"/>
                </a:rPr>
                <a:t>块池</a:t>
              </a:r>
              <a:endParaRPr lang="en-US" altLang="zh-CN" sz="2000" dirty="0">
                <a:latin typeface="Microsoft YaHei" charset="-122"/>
                <a:ea typeface="Microsoft YaHei" charset="-122"/>
                <a:cs typeface="Microsoft YaHei" charset="-122"/>
                <a:sym typeface="+mn-lt"/>
              </a:endParaRPr>
            </a:p>
            <a:p>
              <a:pPr>
                <a:lnSpc>
                  <a:spcPct val="120000"/>
                </a:lnSpc>
              </a:pPr>
              <a:r>
                <a:rPr lang="zh-CN" altLang="en-US" sz="2000" dirty="0">
                  <a:latin typeface="Microsoft YaHei" charset="-122"/>
                  <a:ea typeface="Microsoft YaHei" charset="-122"/>
                  <a:cs typeface="Microsoft YaHei" charset="-122"/>
                  <a:sym typeface="+mn-lt"/>
                </a:rPr>
                <a:t>搜索</a:t>
              </a:r>
              <a:r>
                <a:rPr lang="en-US" altLang="zh-CN" sz="2000" dirty="0">
                  <a:latin typeface="Microsoft YaHei" charset="-122"/>
                  <a:ea typeface="Microsoft YaHei" charset="-122"/>
                  <a:cs typeface="Microsoft YaHei" charset="-122"/>
                  <a:sym typeface="+mn-lt"/>
                </a:rPr>
                <a:t>D</a:t>
              </a:r>
              <a:r>
                <a:rPr lang="zh-CN" altLang="en-US" sz="2000" dirty="0">
                  <a:latin typeface="Microsoft YaHei" charset="-122"/>
                  <a:ea typeface="Microsoft YaHei" charset="-122"/>
                  <a:cs typeface="Microsoft YaHei" charset="-122"/>
                  <a:sym typeface="+mn-lt"/>
                </a:rPr>
                <a:t>块</a:t>
              </a:r>
              <a:r>
                <a:rPr lang="en-US" altLang="zh-CN" sz="2000" dirty="0">
                  <a:latin typeface="Microsoft YaHei" charset="-122"/>
                  <a:ea typeface="Microsoft YaHei" charset="-122"/>
                  <a:cs typeface="Microsoft YaHei" charset="-122"/>
                  <a:sym typeface="+mn-lt"/>
                </a:rPr>
                <a:t>&amp;</a:t>
              </a:r>
            </a:p>
            <a:p>
              <a:pPr>
                <a:lnSpc>
                  <a:spcPct val="120000"/>
                </a:lnSpc>
              </a:pPr>
              <a:r>
                <a:rPr lang="zh-CN" altLang="en-US" sz="2000" dirty="0">
                  <a:latin typeface="Microsoft YaHei" charset="-122"/>
                  <a:ea typeface="Microsoft YaHei" charset="-122"/>
                  <a:cs typeface="Microsoft YaHei" charset="-122"/>
                  <a:sym typeface="+mn-lt"/>
                </a:rPr>
                <a:t>相关系数</a:t>
              </a:r>
              <a:endParaRPr lang="zh-CN" altLang="en-US" sz="2000" dirty="0">
                <a:latin typeface="Microsoft YaHei" charset="-122"/>
                <a:ea typeface="Microsoft YaHei" charset="-122"/>
                <a:cs typeface="Microsoft YaHei" charset="-122"/>
              </a:endParaRPr>
            </a:p>
          </p:txBody>
        </p:sp>
      </p:grpSp>
      <p:grpSp>
        <p:nvGrpSpPr>
          <p:cNvPr id="57" name="Group 56"/>
          <p:cNvGrpSpPr/>
          <p:nvPr/>
        </p:nvGrpSpPr>
        <p:grpSpPr>
          <a:xfrm>
            <a:off x="8653264" y="1619667"/>
            <a:ext cx="2890935" cy="4099676"/>
            <a:chOff x="8653264" y="1619667"/>
            <a:chExt cx="2890935" cy="4099676"/>
          </a:xfrm>
        </p:grpSpPr>
        <p:sp>
          <p:nvSpPr>
            <p:cNvPr id="14" name="ïšḻïďê-Oval 86"/>
            <p:cNvSpPr/>
            <p:nvPr/>
          </p:nvSpPr>
          <p:spPr bwMode="auto">
            <a:xfrm>
              <a:off x="8653264" y="4093942"/>
              <a:ext cx="566092" cy="566093"/>
            </a:xfrm>
            <a:prstGeom prst="ellipse">
              <a:avLst/>
            </a:prstGeom>
            <a:solidFill>
              <a:schemeClr val="accent5"/>
            </a:solidFill>
            <a:ln w="28575">
              <a:solidFill>
                <a:schemeClr val="bg1"/>
              </a:solidFill>
              <a:round/>
              <a:headEnd/>
              <a:tailEnd/>
            </a:ln>
          </p:spPr>
          <p:txBody>
            <a:bodyPr vert="horz" wrap="none" lIns="91440" tIns="45720" rIns="91440" bIns="45720" anchor="ctr" anchorCtr="1" compatLnSpc="1">
              <a:prstTxWarp prst="textNoShape">
                <a:avLst/>
              </a:prstTxWarp>
              <a:normAutofit/>
            </a:bodyPr>
            <a:lstStyle/>
            <a:p>
              <a:pPr algn="ctr"/>
              <a:r>
                <a:rPr lang="en-US" sz="1400">
                  <a:solidFill>
                    <a:schemeClr val="bg1"/>
                  </a:solidFill>
                  <a:latin typeface="Microsoft YaHei" charset="-122"/>
                  <a:ea typeface="Microsoft YaHei" charset="-122"/>
                  <a:cs typeface="Microsoft YaHei" charset="-122"/>
                </a:rPr>
                <a:t>5</a:t>
              </a:r>
            </a:p>
          </p:txBody>
        </p:sp>
        <p:grpSp>
          <p:nvGrpSpPr>
            <p:cNvPr id="52" name="Group 51"/>
            <p:cNvGrpSpPr/>
            <p:nvPr/>
          </p:nvGrpSpPr>
          <p:grpSpPr>
            <a:xfrm>
              <a:off x="8691819" y="1619667"/>
              <a:ext cx="2852380" cy="4099676"/>
              <a:chOff x="8691819" y="1619667"/>
              <a:chExt cx="2852380" cy="4099676"/>
            </a:xfrm>
          </p:grpSpPr>
          <p:grpSp>
            <p:nvGrpSpPr>
              <p:cNvPr id="10" name="Group 76"/>
              <p:cNvGrpSpPr/>
              <p:nvPr/>
            </p:nvGrpSpPr>
            <p:grpSpPr>
              <a:xfrm>
                <a:off x="8691819" y="2464907"/>
                <a:ext cx="2852380" cy="2484020"/>
                <a:chOff x="6489627" y="1849235"/>
                <a:chExt cx="2222573" cy="1935547"/>
              </a:xfrm>
              <a:solidFill>
                <a:schemeClr val="accent5"/>
              </a:solidFill>
            </p:grpSpPr>
            <p:sp>
              <p:nvSpPr>
                <p:cNvPr id="40" name="ïšḻïďê-Block Arc 77"/>
                <p:cNvSpPr/>
                <p:nvPr/>
              </p:nvSpPr>
              <p:spPr bwMode="auto">
                <a:xfrm flipH="1">
                  <a:off x="6489627" y="2000149"/>
                  <a:ext cx="1784633" cy="1784633"/>
                </a:xfrm>
                <a:prstGeom prst="blockArc">
                  <a:avLst>
                    <a:gd name="adj1" fmla="val 10960587"/>
                    <a:gd name="adj2" fmla="val 1762741"/>
                    <a:gd name="adj3" fmla="val 4009"/>
                  </a:avLst>
                </a:prstGeom>
                <a:grpFill/>
                <a:ln w="19050">
                  <a:noFill/>
                  <a:round/>
                  <a:headEnd/>
                  <a:tailEnd/>
                </a:ln>
              </p:spPr>
              <p:txBody>
                <a:bodyPr anchor="ctr"/>
                <a:lstStyle/>
                <a:p>
                  <a:pPr algn="ctr"/>
                  <a:endParaRPr sz="2000">
                    <a:latin typeface="Microsoft YaHei" charset="-122"/>
                    <a:ea typeface="Microsoft YaHei" charset="-122"/>
                    <a:cs typeface="Microsoft YaHei" charset="-122"/>
                  </a:endParaRPr>
                </a:p>
              </p:txBody>
            </p:sp>
            <p:sp>
              <p:nvSpPr>
                <p:cNvPr id="42" name="ïšḻïďê-Isosceles Triangle 78"/>
                <p:cNvSpPr/>
                <p:nvPr/>
              </p:nvSpPr>
              <p:spPr bwMode="auto">
                <a:xfrm rot="5400000">
                  <a:off x="7184035" y="1871667"/>
                  <a:ext cx="395818" cy="350953"/>
                </a:xfrm>
                <a:prstGeom prst="triangle">
                  <a:avLst/>
                </a:prstGeom>
                <a:grpFill/>
                <a:ln w="19050">
                  <a:noFill/>
                  <a:round/>
                  <a:headEnd/>
                  <a:tailEnd/>
                </a:ln>
              </p:spPr>
              <p:txBody>
                <a:bodyPr anchor="ctr"/>
                <a:lstStyle/>
                <a:p>
                  <a:pPr algn="ctr"/>
                  <a:endParaRPr sz="2000">
                    <a:latin typeface="Microsoft YaHei" charset="-122"/>
                    <a:ea typeface="Microsoft YaHei" charset="-122"/>
                    <a:cs typeface="Microsoft YaHei" charset="-122"/>
                  </a:endParaRPr>
                </a:p>
              </p:txBody>
            </p:sp>
            <p:sp>
              <p:nvSpPr>
                <p:cNvPr id="43" name="ïšḻïďê-Arrow: Right 79"/>
                <p:cNvSpPr/>
                <p:nvPr/>
              </p:nvSpPr>
              <p:spPr bwMode="auto">
                <a:xfrm>
                  <a:off x="8197850" y="2731341"/>
                  <a:ext cx="514350" cy="253159"/>
                </a:xfrm>
                <a:prstGeom prst="rightArrow">
                  <a:avLst>
                    <a:gd name="adj1" fmla="val 22275"/>
                    <a:gd name="adj2" fmla="val 69684"/>
                  </a:avLst>
                </a:prstGeom>
                <a:grpFill/>
                <a:ln w="19050">
                  <a:noFill/>
                  <a:round/>
                  <a:headEnd/>
                  <a:tailEnd/>
                </a:ln>
              </p:spPr>
              <p:txBody>
                <a:bodyPr anchor="ctr"/>
                <a:lstStyle/>
                <a:p>
                  <a:pPr algn="ctr"/>
                  <a:endParaRPr sz="2000">
                    <a:latin typeface="Microsoft YaHei" charset="-122"/>
                    <a:ea typeface="Microsoft YaHei" charset="-122"/>
                    <a:cs typeface="Microsoft YaHei" charset="-122"/>
                  </a:endParaRPr>
                </a:p>
              </p:txBody>
            </p:sp>
          </p:grpSp>
          <p:cxnSp>
            <p:nvCxnSpPr>
              <p:cNvPr id="17" name="ïšḻïďê-Straight Connector 90"/>
              <p:cNvCxnSpPr/>
              <p:nvPr/>
            </p:nvCxnSpPr>
            <p:spPr>
              <a:xfrm flipV="1">
                <a:off x="8936307" y="1619667"/>
                <a:ext cx="0" cy="247427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ïšḻïďê-Arrow: Pentagon 91"/>
              <p:cNvSpPr/>
              <p:nvPr/>
            </p:nvSpPr>
            <p:spPr bwMode="auto">
              <a:xfrm>
                <a:off x="8936306" y="1619667"/>
                <a:ext cx="1760268" cy="537860"/>
              </a:xfrm>
              <a:prstGeom prst="homePlate">
                <a:avLst/>
              </a:prstGeom>
              <a:solidFill>
                <a:schemeClr val="accent5"/>
              </a:solidFill>
              <a:ln w="19050">
                <a:noFill/>
                <a:round/>
                <a:headEnd/>
                <a:tailEnd/>
              </a:ln>
            </p:spPr>
            <p:txBody>
              <a:bodyPr vert="horz" wrap="none" lIns="91440" tIns="45720" rIns="91440" bIns="45720" anchor="ctr" anchorCtr="1" compatLnSpc="1">
                <a:prstTxWarp prst="textNoShape">
                  <a:avLst/>
                </a:prstTxWarp>
                <a:normAutofit/>
              </a:bodyPr>
              <a:lstStyle/>
              <a:p>
                <a:r>
                  <a:rPr lang="zh-CN" altLang="en-US" sz="2400" b="1" dirty="0">
                    <a:solidFill>
                      <a:schemeClr val="bg1"/>
                    </a:solidFill>
                    <a:latin typeface="Microsoft YaHei" charset="-122"/>
                    <a:ea typeface="Microsoft YaHei" charset="-122"/>
                    <a:cs typeface="Microsoft YaHei" charset="-122"/>
                  </a:rPr>
                  <a:t>解码</a:t>
                </a:r>
              </a:p>
            </p:txBody>
          </p:sp>
          <p:sp>
            <p:nvSpPr>
              <p:cNvPr id="35" name="ïšḻïďê-TextBox 98"/>
              <p:cNvSpPr txBox="1">
                <a:spLocks/>
              </p:cNvSpPr>
              <p:nvPr/>
            </p:nvSpPr>
            <p:spPr bwMode="auto">
              <a:xfrm>
                <a:off x="8881785" y="4948924"/>
                <a:ext cx="1602708" cy="770419"/>
              </a:xfrm>
              <a:prstGeom prst="rect">
                <a:avLst/>
              </a:prstGeom>
              <a:noFill/>
              <a:extLst/>
            </p:spPr>
            <p:txBody>
              <a:bodyPr wrap="square" lIns="0" tIns="0" rIns="0" bIns="0" anchor="ctr" anchorCtr="1">
                <a:noAutofit/>
              </a:bodyPr>
              <a:lstStyle/>
              <a:p>
                <a:pPr>
                  <a:lnSpc>
                    <a:spcPct val="120000"/>
                  </a:lnSpc>
                </a:pPr>
                <a:r>
                  <a:rPr lang="zh-CN" altLang="en-US" sz="2000" dirty="0">
                    <a:latin typeface="Microsoft YaHei" charset="-122"/>
                    <a:ea typeface="Microsoft YaHei" charset="-122"/>
                    <a:cs typeface="Microsoft YaHei" charset="-122"/>
                    <a:sym typeface="+mn-lt"/>
                  </a:rPr>
                  <a:t>从任意图像</a:t>
                </a:r>
                <a:endParaRPr lang="en-US" altLang="zh-CN" sz="2000" dirty="0">
                  <a:latin typeface="Microsoft YaHei" charset="-122"/>
                  <a:ea typeface="Microsoft YaHei" charset="-122"/>
                  <a:cs typeface="Microsoft YaHei" charset="-122"/>
                  <a:sym typeface="+mn-lt"/>
                </a:endParaRPr>
              </a:p>
              <a:p>
                <a:pPr>
                  <a:lnSpc>
                    <a:spcPct val="120000"/>
                  </a:lnSpc>
                </a:pPr>
                <a:r>
                  <a:rPr lang="zh-CN" altLang="en-US" sz="2000" dirty="0">
                    <a:latin typeface="Microsoft YaHei" charset="-122"/>
                    <a:ea typeface="Microsoft YaHei" charset="-122"/>
                    <a:cs typeface="Microsoft YaHei" charset="-122"/>
                    <a:sym typeface="+mn-lt"/>
                  </a:rPr>
                  <a:t>迭代恢复</a:t>
                </a:r>
                <a:endParaRPr lang="zh-CN" altLang="en-US" sz="2000" dirty="0">
                  <a:latin typeface="Microsoft YaHei" charset="-122"/>
                  <a:ea typeface="Microsoft YaHei" charset="-122"/>
                  <a:cs typeface="Microsoft YaHei" charset="-122"/>
                </a:endParaRPr>
              </a:p>
            </p:txBody>
          </p:sp>
        </p:grpSp>
      </p:grpSp>
      <p:sp>
        <p:nvSpPr>
          <p:cNvPr id="58" name="Rectangle 57"/>
          <p:cNvSpPr/>
          <p:nvPr/>
        </p:nvSpPr>
        <p:spPr>
          <a:xfrm>
            <a:off x="10787998" y="3952256"/>
            <a:ext cx="1210588" cy="430374"/>
          </a:xfrm>
          <a:prstGeom prst="rect">
            <a:avLst/>
          </a:prstGeom>
        </p:spPr>
        <p:txBody>
          <a:bodyPr wrap="none">
            <a:spAutoFit/>
          </a:bodyPr>
          <a:lstStyle/>
          <a:p>
            <a:pPr>
              <a:lnSpc>
                <a:spcPct val="120000"/>
              </a:lnSpc>
            </a:pPr>
            <a:r>
              <a:rPr lang="zh-CN" altLang="en-US" sz="2000" dirty="0">
                <a:latin typeface="Microsoft YaHei" charset="-122"/>
                <a:ea typeface="Microsoft YaHei" charset="-122"/>
                <a:cs typeface="Microsoft YaHei" charset="-122"/>
                <a:sym typeface="+mn-lt"/>
              </a:rPr>
              <a:t>恢复图像</a:t>
            </a:r>
            <a:endParaRPr lang="zh-CN" altLang="en-US" sz="2000" dirty="0">
              <a:latin typeface="Microsoft YaHei" charset="-122"/>
              <a:ea typeface="Microsoft YaHei" charset="-122"/>
              <a:cs typeface="Microsoft YaHei" charset="-122"/>
            </a:endParaRPr>
          </a:p>
        </p:txBody>
      </p:sp>
      <p:sp>
        <p:nvSpPr>
          <p:cNvPr id="59" name="Rectangle 58"/>
          <p:cNvSpPr/>
          <p:nvPr/>
        </p:nvSpPr>
        <p:spPr>
          <a:xfrm>
            <a:off x="-38066" y="3803753"/>
            <a:ext cx="1210588" cy="430374"/>
          </a:xfrm>
          <a:prstGeom prst="rect">
            <a:avLst/>
          </a:prstGeom>
        </p:spPr>
        <p:txBody>
          <a:bodyPr wrap="none">
            <a:spAutoFit/>
          </a:bodyPr>
          <a:lstStyle/>
          <a:p>
            <a:pPr>
              <a:lnSpc>
                <a:spcPct val="120000"/>
              </a:lnSpc>
            </a:pPr>
            <a:r>
              <a:rPr lang="zh-CN" altLang="en-US" sz="2000">
                <a:latin typeface="Microsoft YaHei" charset="-122"/>
                <a:ea typeface="Microsoft YaHei" charset="-122"/>
                <a:cs typeface="Microsoft YaHei" charset="-122"/>
                <a:sym typeface="+mn-lt"/>
              </a:rPr>
              <a:t>原始图像</a:t>
            </a:r>
            <a:endParaRPr lang="zh-CN" altLang="en-US" sz="20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11041620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750"/>
                                        <p:tgtEl>
                                          <p:spTgt spid="3"/>
                                        </p:tgtEl>
                                      </p:cBhvr>
                                    </p:animEffect>
                                  </p:childTnLst>
                                </p:cTn>
                              </p:par>
                            </p:childTnLst>
                          </p:cTn>
                        </p:par>
                        <p:par>
                          <p:cTn id="12" fill="hold">
                            <p:stCondLst>
                              <p:cond delay="1250"/>
                            </p:stCondLst>
                            <p:childTnLst>
                              <p:par>
                                <p:cTn id="13" presetID="22" presetClass="entr" presetSubtype="8" fill="hold" nodeType="afterEffect">
                                  <p:stCondLst>
                                    <p:cond delay="300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750"/>
                                        <p:tgtEl>
                                          <p:spTgt spid="56"/>
                                        </p:tgtEl>
                                      </p:cBhvr>
                                    </p:animEffect>
                                  </p:childTnLst>
                                </p:cTn>
                              </p:par>
                            </p:childTnLst>
                          </p:cTn>
                        </p:par>
                        <p:par>
                          <p:cTn id="16" fill="hold">
                            <p:stCondLst>
                              <p:cond delay="5000"/>
                            </p:stCondLst>
                            <p:childTnLst>
                              <p:par>
                                <p:cTn id="17" presetID="22" presetClass="entr" presetSubtype="8" fill="hold" nodeType="afterEffect">
                                  <p:stCondLst>
                                    <p:cond delay="600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750"/>
                                        <p:tgtEl>
                                          <p:spTgt spid="54"/>
                                        </p:tgtEl>
                                      </p:cBhvr>
                                    </p:animEffect>
                                  </p:childTnLst>
                                </p:cTn>
                              </p:par>
                            </p:childTnLst>
                          </p:cTn>
                        </p:par>
                        <p:par>
                          <p:cTn id="20" fill="hold">
                            <p:stCondLst>
                              <p:cond delay="11750"/>
                            </p:stCondLst>
                            <p:childTnLst>
                              <p:par>
                                <p:cTn id="21" presetID="22" presetClass="entr" presetSubtype="8" fill="hold" nodeType="afterEffect">
                                  <p:stCondLst>
                                    <p:cond delay="900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750"/>
                                        <p:tgtEl>
                                          <p:spTgt spid="53"/>
                                        </p:tgtEl>
                                      </p:cBhvr>
                                    </p:animEffect>
                                  </p:childTnLst>
                                </p:cTn>
                              </p:par>
                            </p:childTnLst>
                          </p:cTn>
                        </p:par>
                        <p:par>
                          <p:cTn id="24" fill="hold">
                            <p:stCondLst>
                              <p:cond delay="21500"/>
                            </p:stCondLst>
                            <p:childTnLst>
                              <p:par>
                                <p:cTn id="25" presetID="22" presetClass="entr" presetSubtype="8" fill="hold" nodeType="afterEffect">
                                  <p:stCondLst>
                                    <p:cond delay="1200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750"/>
                                        <p:tgtEl>
                                          <p:spTgt spid="57"/>
                                        </p:tgtEl>
                                      </p:cBhvr>
                                    </p:animEffect>
                                  </p:childTnLst>
                                </p:cTn>
                              </p:par>
                            </p:childTnLst>
                          </p:cTn>
                        </p:par>
                        <p:par>
                          <p:cTn id="28" fill="hold">
                            <p:stCondLst>
                              <p:cond delay="34250"/>
                            </p:stCondLst>
                            <p:childTnLst>
                              <p:par>
                                <p:cTn id="29" presetID="22" presetClass="entr" presetSubtype="8" fill="hold" grpId="0" nodeType="afterEffect">
                                  <p:stCondLst>
                                    <p:cond delay="1500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charset="-122"/>
              <a:ea typeface="Microsoft YaHei" charset="-122"/>
              <a:cs typeface="Microsoft YaHei" charset="-122"/>
              <a:sym typeface="+mn-lt"/>
            </a:endParaRPr>
          </a:p>
        </p:txBody>
      </p:sp>
      <p:sp>
        <p:nvSpPr>
          <p:cNvPr id="41" name="文本框 2"/>
          <p:cNvSpPr txBox="1"/>
          <p:nvPr/>
        </p:nvSpPr>
        <p:spPr>
          <a:xfrm>
            <a:off x="1181528" y="254295"/>
            <a:ext cx="4280823" cy="646331"/>
          </a:xfrm>
          <a:prstGeom prst="rect">
            <a:avLst/>
          </a:prstGeom>
          <a:noFill/>
        </p:spPr>
        <p:txBody>
          <a:bodyPr wrap="square" rtlCol="0">
            <a:spAutoFit/>
          </a:bodyPr>
          <a:lstStyle/>
          <a:p>
            <a:r>
              <a:rPr lang="zh-CN" altLang="en-US" sz="3600" dirty="0">
                <a:latin typeface="Microsoft YaHei" charset="-122"/>
                <a:ea typeface="Microsoft YaHei" charset="-122"/>
                <a:cs typeface="Microsoft YaHei" charset="-122"/>
                <a:sym typeface="+mn-lt"/>
              </a:rPr>
              <a:t>码本构成</a:t>
            </a:r>
            <a:r>
              <a:rPr lang="en-US" altLang="zh-CN" sz="3600" dirty="0">
                <a:latin typeface="Microsoft YaHei" charset="-122"/>
                <a:ea typeface="Microsoft YaHei" charset="-122"/>
                <a:cs typeface="Microsoft YaHei" charset="-122"/>
                <a:sym typeface="+mn-lt"/>
              </a:rPr>
              <a:t>&amp;</a:t>
            </a:r>
            <a:r>
              <a:rPr lang="zh-CN" altLang="en-US" sz="3600" dirty="0">
                <a:latin typeface="Microsoft YaHei" charset="-122"/>
                <a:ea typeface="Microsoft YaHei" charset="-122"/>
                <a:cs typeface="Microsoft YaHei" charset="-122"/>
                <a:sym typeface="+mn-lt"/>
              </a:rPr>
              <a:t>等距变换</a:t>
            </a:r>
          </a:p>
        </p:txBody>
      </p:sp>
      <p:grpSp>
        <p:nvGrpSpPr>
          <p:cNvPr id="34" name="Group 33"/>
          <p:cNvGrpSpPr/>
          <p:nvPr/>
        </p:nvGrpSpPr>
        <p:grpSpPr>
          <a:xfrm>
            <a:off x="344251" y="1528748"/>
            <a:ext cx="5118100" cy="5131133"/>
            <a:chOff x="344251" y="1528748"/>
            <a:chExt cx="5118100" cy="5131133"/>
          </a:xfrm>
        </p:grpSpPr>
        <p:grpSp>
          <p:nvGrpSpPr>
            <p:cNvPr id="26" name="Group 25"/>
            <p:cNvGrpSpPr/>
            <p:nvPr/>
          </p:nvGrpSpPr>
          <p:grpSpPr>
            <a:xfrm>
              <a:off x="344251" y="1528748"/>
              <a:ext cx="5118100" cy="988633"/>
              <a:chOff x="357036" y="2116577"/>
              <a:chExt cx="5118100" cy="988633"/>
            </a:xfrm>
          </p:grpSpPr>
          <p:sp>
            <p:nvSpPr>
              <p:cNvPr id="60" name="Rectangle 59"/>
              <p:cNvSpPr/>
              <p:nvPr/>
            </p:nvSpPr>
            <p:spPr>
              <a:xfrm>
                <a:off x="1284335" y="2116577"/>
                <a:ext cx="3248339" cy="535531"/>
              </a:xfrm>
              <a:prstGeom prst="rect">
                <a:avLst/>
              </a:prstGeom>
            </p:spPr>
            <p:txBody>
              <a:bodyPr wrap="square">
                <a:spAutoFit/>
              </a:bodyPr>
              <a:lstStyle/>
              <a:p>
                <a:pPr>
                  <a:lnSpc>
                    <a:spcPct val="120000"/>
                  </a:lnSpc>
                </a:pPr>
                <a:r>
                  <a:rPr lang="en-US" altLang="zh-CN" sz="2400" dirty="0" err="1">
                    <a:solidFill>
                      <a:srgbClr val="FF0000"/>
                    </a:solidFill>
                    <a:latin typeface="Microsoft YaHei" charset="-122"/>
                    <a:ea typeface="Microsoft YaHei" charset="-122"/>
                    <a:cs typeface="Microsoft YaHei" charset="-122"/>
                    <a:sym typeface="+mn-lt"/>
                  </a:rPr>
                  <a:t>Dj</a:t>
                </a:r>
                <a:r>
                  <a:rPr lang="en-US" altLang="zh-CN" sz="2400" dirty="0">
                    <a:solidFill>
                      <a:srgbClr val="FF0000"/>
                    </a:solidFill>
                    <a:latin typeface="Microsoft YaHei" charset="-122"/>
                    <a:ea typeface="Microsoft YaHei" charset="-122"/>
                    <a:cs typeface="Microsoft YaHei" charset="-122"/>
                    <a:sym typeface="+mn-lt"/>
                  </a:rPr>
                  <a:t>——</a:t>
                </a:r>
                <a:r>
                  <a:rPr lang="zh-CN" altLang="en-US" sz="2400" dirty="0">
                    <a:solidFill>
                      <a:srgbClr val="FF0000"/>
                    </a:solidFill>
                    <a:latin typeface="Microsoft YaHei" charset="-122"/>
                    <a:ea typeface="Microsoft YaHei" charset="-122"/>
                    <a:cs typeface="Microsoft YaHei" charset="-122"/>
                    <a:sym typeface="+mn-lt"/>
                  </a:rPr>
                  <a:t>映射</a:t>
                </a:r>
                <a:r>
                  <a:rPr lang="en-US" altLang="zh-CN" sz="2400" dirty="0" err="1">
                    <a:solidFill>
                      <a:srgbClr val="FF0000"/>
                    </a:solidFill>
                    <a:latin typeface="Microsoft YaHei" charset="-122"/>
                    <a:ea typeface="Microsoft YaHei" charset="-122"/>
                    <a:cs typeface="Microsoft YaHei" charset="-122"/>
                    <a:sym typeface="+mn-lt"/>
                  </a:rPr>
                  <a:t>wi</a:t>
                </a:r>
                <a:r>
                  <a:rPr lang="en-US" altLang="zh-CN" sz="2400" dirty="0">
                    <a:solidFill>
                      <a:srgbClr val="FF0000"/>
                    </a:solidFill>
                    <a:latin typeface="Microsoft YaHei" charset="-122"/>
                    <a:ea typeface="Microsoft YaHei" charset="-122"/>
                    <a:cs typeface="Microsoft YaHei" charset="-122"/>
                    <a:sym typeface="+mn-lt"/>
                  </a:rPr>
                  <a:t>——&gt;</a:t>
                </a:r>
                <a:r>
                  <a:rPr lang="en-US" altLang="zh-CN" sz="2400" dirty="0" err="1">
                    <a:solidFill>
                      <a:srgbClr val="FF0000"/>
                    </a:solidFill>
                    <a:latin typeface="Microsoft YaHei" charset="-122"/>
                    <a:ea typeface="Microsoft YaHei" charset="-122"/>
                    <a:cs typeface="Microsoft YaHei" charset="-122"/>
                    <a:sym typeface="+mn-lt"/>
                  </a:rPr>
                  <a:t>Ri</a:t>
                </a:r>
                <a:endParaRPr lang="zh-CN" altLang="en-US" sz="2400" dirty="0">
                  <a:solidFill>
                    <a:srgbClr val="FF0000"/>
                  </a:solidFill>
                  <a:latin typeface="Microsoft YaHei" charset="-122"/>
                  <a:ea typeface="Microsoft YaHei" charset="-122"/>
                  <a:cs typeface="Microsoft YaHei" charset="-122"/>
                </a:endParaRPr>
              </a:p>
            </p:txBody>
          </p:sp>
          <p:pic>
            <p:nvPicPr>
              <p:cNvPr id="25" name="Picture 24"/>
              <p:cNvPicPr>
                <a:picLocks noChangeAspect="1"/>
              </p:cNvPicPr>
              <p:nvPr/>
            </p:nvPicPr>
            <p:blipFill>
              <a:blip r:embed="rId4"/>
              <a:stretch>
                <a:fillRect/>
              </a:stretch>
            </p:blipFill>
            <p:spPr>
              <a:xfrm>
                <a:off x="357036" y="2622610"/>
                <a:ext cx="5118100" cy="482600"/>
              </a:xfrm>
              <a:prstGeom prst="rect">
                <a:avLst/>
              </a:prstGeom>
            </p:spPr>
          </p:pic>
        </p:grpSp>
        <p:grpSp>
          <p:nvGrpSpPr>
            <p:cNvPr id="32" name="Group 31"/>
            <p:cNvGrpSpPr/>
            <p:nvPr/>
          </p:nvGrpSpPr>
          <p:grpSpPr>
            <a:xfrm>
              <a:off x="530095" y="2615654"/>
              <a:ext cx="4817244" cy="4044227"/>
              <a:chOff x="530095" y="2615654"/>
              <a:chExt cx="4817244" cy="4044227"/>
            </a:xfrm>
          </p:grpSpPr>
          <p:grpSp>
            <p:nvGrpSpPr>
              <p:cNvPr id="29" name="Group 28"/>
              <p:cNvGrpSpPr/>
              <p:nvPr/>
            </p:nvGrpSpPr>
            <p:grpSpPr>
              <a:xfrm>
                <a:off x="530095" y="2615654"/>
                <a:ext cx="4731250" cy="2122439"/>
                <a:chOff x="624797" y="3438601"/>
                <a:chExt cx="4731250" cy="2122439"/>
              </a:xfrm>
            </p:grpSpPr>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797" y="3816864"/>
                  <a:ext cx="4731250" cy="1744176"/>
                </a:xfrm>
                <a:prstGeom prst="rect">
                  <a:avLst/>
                </a:prstGeom>
              </p:spPr>
            </p:pic>
            <p:sp>
              <p:nvSpPr>
                <p:cNvPr id="28" name="Rectangle 27"/>
                <p:cNvSpPr/>
                <p:nvPr/>
              </p:nvSpPr>
              <p:spPr>
                <a:xfrm>
                  <a:off x="1868960" y="3438601"/>
                  <a:ext cx="2012089" cy="369332"/>
                </a:xfrm>
                <a:prstGeom prst="rect">
                  <a:avLst/>
                </a:prstGeom>
              </p:spPr>
              <p:txBody>
                <a:bodyPr wrap="none">
                  <a:spAutoFit/>
                </a:bodyPr>
                <a:lstStyle/>
                <a:p>
                  <a:r>
                    <a:rPr lang="en-US" altLang="zh-CN" dirty="0" err="1">
                      <a:latin typeface="Microsoft YaHei" charset="-122"/>
                      <a:ea typeface="Microsoft YaHei" charset="-122"/>
                      <a:cs typeface="Microsoft YaHei" charset="-122"/>
                      <a:sym typeface="+mn-lt"/>
                    </a:rPr>
                    <a:t>tk</a:t>
                  </a:r>
                  <a:r>
                    <a:rPr lang="zh-CN" altLang="en-US" dirty="0">
                      <a:latin typeface="Microsoft YaHei" charset="-122"/>
                      <a:ea typeface="Microsoft YaHei" charset="-122"/>
                      <a:cs typeface="Microsoft YaHei" charset="-122"/>
                      <a:sym typeface="+mn-lt"/>
                    </a:rPr>
                    <a:t>：八种等距变换</a:t>
                  </a:r>
                  <a:endParaRPr lang="en-US" dirty="0"/>
                </a:p>
              </p:txBody>
            </p:sp>
          </p:gr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095" y="5101361"/>
                <a:ext cx="4817244" cy="1558520"/>
              </a:xfrm>
              <a:prstGeom prst="rect">
                <a:avLst/>
              </a:prstGeom>
            </p:spPr>
          </p:pic>
          <p:sp>
            <p:nvSpPr>
              <p:cNvPr id="61" name="Rectangle 60"/>
              <p:cNvSpPr/>
              <p:nvPr/>
            </p:nvSpPr>
            <p:spPr>
              <a:xfrm>
                <a:off x="1324984" y="4768811"/>
                <a:ext cx="2433680" cy="369332"/>
              </a:xfrm>
              <a:prstGeom prst="rect">
                <a:avLst/>
              </a:prstGeom>
            </p:spPr>
            <p:txBody>
              <a:bodyPr wrap="none">
                <a:spAutoFit/>
              </a:bodyPr>
              <a:lstStyle/>
              <a:p>
                <a:r>
                  <a:rPr lang="en-US" altLang="zh-CN" dirty="0" err="1">
                    <a:latin typeface="Microsoft YaHei" charset="-122"/>
                    <a:ea typeface="Microsoft YaHei" charset="-122"/>
                    <a:cs typeface="Microsoft YaHei" charset="-122"/>
                    <a:sym typeface="+mn-lt"/>
                  </a:rPr>
                  <a:t>si,oi</a:t>
                </a:r>
                <a:r>
                  <a:rPr lang="zh-CN" altLang="en-US" dirty="0">
                    <a:latin typeface="Microsoft YaHei" charset="-122"/>
                    <a:ea typeface="Microsoft YaHei" charset="-122"/>
                    <a:cs typeface="Microsoft YaHei" charset="-122"/>
                    <a:sym typeface="+mn-lt"/>
                  </a:rPr>
                  <a:t>：亮度调整</a:t>
                </a:r>
                <a:r>
                  <a:rPr lang="en-US" altLang="zh-CN" dirty="0">
                    <a:latin typeface="Microsoft YaHei" charset="-122"/>
                    <a:ea typeface="Microsoft YaHei" charset="-122"/>
                    <a:cs typeface="Microsoft YaHei" charset="-122"/>
                    <a:sym typeface="+mn-lt"/>
                  </a:rPr>
                  <a:t>&amp;</a:t>
                </a:r>
                <a:r>
                  <a:rPr lang="zh-CN" altLang="en-US" dirty="0">
                    <a:latin typeface="Microsoft YaHei" charset="-122"/>
                    <a:ea typeface="Microsoft YaHei" charset="-122"/>
                    <a:cs typeface="Microsoft YaHei" charset="-122"/>
                    <a:sym typeface="+mn-lt"/>
                  </a:rPr>
                  <a:t>偏移</a:t>
                </a:r>
                <a:endParaRPr lang="en-US" dirty="0"/>
              </a:p>
            </p:txBody>
          </p:sp>
        </p:grpSp>
      </p:grpSp>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6464" y="471782"/>
            <a:ext cx="6362157" cy="3394223"/>
          </a:xfrm>
          <a:prstGeom prst="rect">
            <a:avLst/>
          </a:prstGeom>
        </p:spPr>
      </p:pic>
      <p:grpSp>
        <p:nvGrpSpPr>
          <p:cNvPr id="66" name="Group 65"/>
          <p:cNvGrpSpPr/>
          <p:nvPr/>
        </p:nvGrpSpPr>
        <p:grpSpPr>
          <a:xfrm>
            <a:off x="5758192" y="4136161"/>
            <a:ext cx="5850100" cy="2156936"/>
            <a:chOff x="5775843" y="4010685"/>
            <a:chExt cx="5850100" cy="2156936"/>
          </a:xfrm>
        </p:grpSpPr>
        <p:sp>
          <p:nvSpPr>
            <p:cNvPr id="63" name="Rectangle 62"/>
            <p:cNvSpPr/>
            <p:nvPr/>
          </p:nvSpPr>
          <p:spPr>
            <a:xfrm>
              <a:off x="5775843" y="4010685"/>
              <a:ext cx="5850100" cy="461665"/>
            </a:xfrm>
            <a:prstGeom prst="rect">
              <a:avLst/>
            </a:prstGeom>
          </p:spPr>
          <p:txBody>
            <a:bodyPr wrap="square">
              <a:spAutoFit/>
            </a:bodyPr>
            <a:lstStyle/>
            <a:p>
              <a:pPr>
                <a:lnSpc>
                  <a:spcPct val="120000"/>
                </a:lnSpc>
              </a:pPr>
              <a:r>
                <a:rPr lang="zh-CN" altLang="en-US" sz="2000" dirty="0">
                  <a:latin typeface="Microsoft YaHei" charset="-122"/>
                  <a:ea typeface="Microsoft YaHei" charset="-122"/>
                  <a:cs typeface="Microsoft YaHei" charset="-122"/>
                  <a:sym typeface="+mn-lt"/>
                </a:rPr>
                <a:t>四元组</a:t>
              </a:r>
              <a:r>
                <a:rPr lang="en-US" altLang="zh-CN" sz="2000" dirty="0">
                  <a:latin typeface="Microsoft YaHei" charset="-122"/>
                  <a:ea typeface="Microsoft YaHei" charset="-122"/>
                  <a:cs typeface="Microsoft YaHei" charset="-122"/>
                  <a:sym typeface="+mn-lt"/>
                </a:rPr>
                <a:t>{</a:t>
              </a:r>
              <a:r>
                <a:rPr lang="en-US" altLang="zh-CN" sz="2000" dirty="0" err="1">
                  <a:latin typeface="Microsoft YaHei" charset="-122"/>
                  <a:ea typeface="Microsoft YaHei" charset="-122"/>
                  <a:cs typeface="Microsoft YaHei" charset="-122"/>
                  <a:sym typeface="+mn-lt"/>
                </a:rPr>
                <a:t>tk,m</a:t>
              </a:r>
              <a:r>
                <a:rPr lang="en-US" altLang="zh-CN" sz="2000" dirty="0">
                  <a:latin typeface="Microsoft YaHei" charset="-122"/>
                  <a:ea typeface="Microsoft YaHei" charset="-122"/>
                  <a:cs typeface="Microsoft YaHei" charset="-122"/>
                  <a:sym typeface="+mn-lt"/>
                </a:rPr>
                <a:t>(</a:t>
              </a:r>
              <a:r>
                <a:rPr lang="en-US" altLang="zh-CN" sz="2000" dirty="0" err="1">
                  <a:latin typeface="Microsoft YaHei" charset="-122"/>
                  <a:ea typeface="Microsoft YaHei" charset="-122"/>
                  <a:cs typeface="Microsoft YaHei" charset="-122"/>
                  <a:sym typeface="+mn-lt"/>
                </a:rPr>
                <a:t>i</a:t>
              </a:r>
              <a:r>
                <a:rPr lang="en-US" altLang="zh-CN" sz="2000" dirty="0">
                  <a:latin typeface="Microsoft YaHei" charset="-122"/>
                  <a:ea typeface="Microsoft YaHei" charset="-122"/>
                  <a:cs typeface="Microsoft YaHei" charset="-122"/>
                  <a:sym typeface="+mn-lt"/>
                </a:rPr>
                <a:t>),</a:t>
              </a:r>
              <a:r>
                <a:rPr lang="en-US" altLang="zh-CN" sz="2000" dirty="0" err="1">
                  <a:latin typeface="Microsoft YaHei" charset="-122"/>
                  <a:ea typeface="Microsoft YaHei" charset="-122"/>
                  <a:cs typeface="Microsoft YaHei" charset="-122"/>
                  <a:sym typeface="+mn-lt"/>
                </a:rPr>
                <a:t>si,oi</a:t>
              </a:r>
              <a:r>
                <a:rPr lang="en-US" altLang="zh-CN" sz="2000" dirty="0">
                  <a:latin typeface="Microsoft YaHei" charset="-122"/>
                  <a:ea typeface="Microsoft YaHei" charset="-122"/>
                  <a:cs typeface="Microsoft YaHei" charset="-122"/>
                  <a:sym typeface="+mn-lt"/>
                </a:rPr>
                <a:t>}</a:t>
              </a:r>
              <a:r>
                <a:rPr lang="zh-CN" altLang="en-US" sz="2000" dirty="0">
                  <a:latin typeface="Microsoft YaHei" charset="-122"/>
                  <a:ea typeface="Microsoft YaHei" charset="-122"/>
                  <a:cs typeface="Microsoft YaHei" charset="-122"/>
                  <a:sym typeface="+mn-lt"/>
                </a:rPr>
                <a:t>就是</a:t>
              </a:r>
              <a:r>
                <a:rPr lang="en-US" altLang="zh-CN" sz="2000" dirty="0" err="1">
                  <a:latin typeface="Microsoft YaHei" charset="-122"/>
                  <a:ea typeface="Microsoft YaHei" charset="-122"/>
                  <a:cs typeface="Microsoft YaHei" charset="-122"/>
                  <a:sym typeface="+mn-lt"/>
                </a:rPr>
                <a:t>Ri</a:t>
              </a:r>
              <a:r>
                <a:rPr lang="zh-CN" altLang="en-US" sz="2000" dirty="0">
                  <a:latin typeface="Microsoft YaHei" charset="-122"/>
                  <a:ea typeface="Microsoft YaHei" charset="-122"/>
                  <a:cs typeface="Microsoft YaHei" charset="-122"/>
                  <a:sym typeface="+mn-lt"/>
                </a:rPr>
                <a:t>的</a:t>
              </a:r>
              <a:r>
                <a:rPr lang="zh-CN" altLang="en-US" sz="2000" dirty="0">
                  <a:solidFill>
                    <a:srgbClr val="FF0000"/>
                  </a:solidFill>
                  <a:latin typeface="Microsoft YaHei" charset="-122"/>
                  <a:ea typeface="Microsoft YaHei" charset="-122"/>
                  <a:cs typeface="Microsoft YaHei" charset="-122"/>
                  <a:sym typeface="+mn-lt"/>
                </a:rPr>
                <a:t>分形码</a:t>
              </a:r>
              <a:endParaRPr lang="zh-CN" altLang="en-US" sz="2000" dirty="0">
                <a:latin typeface="Microsoft YaHei" charset="-122"/>
                <a:ea typeface="Microsoft YaHei" charset="-122"/>
                <a:cs typeface="Microsoft YaHei" charset="-122"/>
              </a:endParaRPr>
            </a:p>
          </p:txBody>
        </p:sp>
        <p:pic>
          <p:nvPicPr>
            <p:cNvPr id="64" name="Picture 63"/>
            <p:cNvPicPr>
              <a:picLocks noChangeAspect="1"/>
            </p:cNvPicPr>
            <p:nvPr/>
          </p:nvPicPr>
          <p:blipFill>
            <a:blip r:embed="rId8"/>
            <a:stretch>
              <a:fillRect/>
            </a:stretch>
          </p:blipFill>
          <p:spPr>
            <a:xfrm>
              <a:off x="6745093" y="4612617"/>
              <a:ext cx="3911600" cy="800100"/>
            </a:xfrm>
            <a:prstGeom prst="rect">
              <a:avLst/>
            </a:prstGeom>
          </p:spPr>
        </p:pic>
        <p:sp>
          <p:nvSpPr>
            <p:cNvPr id="65" name="Rectangle 64"/>
            <p:cNvSpPr/>
            <p:nvPr/>
          </p:nvSpPr>
          <p:spPr>
            <a:xfrm>
              <a:off x="5775843" y="5705956"/>
              <a:ext cx="5850100" cy="461665"/>
            </a:xfrm>
            <a:prstGeom prst="rect">
              <a:avLst/>
            </a:prstGeom>
          </p:spPr>
          <p:txBody>
            <a:bodyPr wrap="square">
              <a:spAutoFit/>
            </a:bodyPr>
            <a:lstStyle/>
            <a:p>
              <a:pPr>
                <a:lnSpc>
                  <a:spcPct val="120000"/>
                </a:lnSpc>
              </a:pPr>
              <a:r>
                <a:rPr lang="zh-CN" altLang="en-US" sz="2000" dirty="0">
                  <a:latin typeface="Microsoft YaHei" charset="-122"/>
                  <a:ea typeface="Microsoft YaHei" charset="-122"/>
                  <a:cs typeface="Microsoft YaHei" charset="-122"/>
                  <a:sym typeface="+mn-lt"/>
                </a:rPr>
                <a:t>失真度度量标准</a:t>
              </a:r>
              <a:r>
                <a:rPr lang="en-US" altLang="zh-CN" sz="2000" dirty="0">
                  <a:latin typeface="Microsoft YaHei" charset="-122"/>
                  <a:ea typeface="Microsoft YaHei" charset="-122"/>
                  <a:cs typeface="Microsoft YaHei" charset="-122"/>
                  <a:sym typeface="+mn-lt"/>
                </a:rPr>
                <a:t>——</a:t>
              </a:r>
              <a:r>
                <a:rPr lang="zh-CN" altLang="en-US" sz="2000" dirty="0">
                  <a:latin typeface="Microsoft YaHei" charset="-122"/>
                  <a:ea typeface="Microsoft YaHei" charset="-122"/>
                  <a:cs typeface="Microsoft YaHei" charset="-122"/>
                  <a:sym typeface="+mn-lt"/>
                </a:rPr>
                <a:t>均方误差（</a:t>
              </a:r>
              <a:r>
                <a:rPr lang="en-US" altLang="zh-CN" sz="2000" dirty="0">
                  <a:latin typeface="Microsoft YaHei" charset="-122"/>
                  <a:ea typeface="Microsoft YaHei" charset="-122"/>
                  <a:cs typeface="Microsoft YaHei" charset="-122"/>
                  <a:sym typeface="+mn-lt"/>
                </a:rPr>
                <a:t>MSE</a:t>
              </a:r>
              <a:r>
                <a:rPr lang="zh-CN" altLang="en-US" sz="2000" dirty="0">
                  <a:latin typeface="Microsoft YaHei" charset="-122"/>
                  <a:ea typeface="Microsoft YaHei" charset="-122"/>
                  <a:cs typeface="Microsoft YaHei" charset="-122"/>
                  <a:sym typeface="+mn-lt"/>
                </a:rPr>
                <a:t>）</a:t>
              </a:r>
              <a:endParaRPr lang="zh-CN" altLang="en-US" sz="2000" dirty="0">
                <a:latin typeface="Microsoft YaHei" charset="-122"/>
                <a:ea typeface="Microsoft YaHei" charset="-122"/>
                <a:cs typeface="Microsoft YaHei" charset="-122"/>
              </a:endParaRPr>
            </a:p>
          </p:txBody>
        </p:sp>
      </p:grpSp>
    </p:spTree>
    <p:extLst>
      <p:ext uri="{BB962C8B-B14F-4D97-AF65-F5344CB8AC3E}">
        <p14:creationId xmlns:p14="http://schemas.microsoft.com/office/powerpoint/2010/main" val="16401570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up)">
                                      <p:cBhvr>
                                        <p:cTn id="8" dur="500"/>
                                        <p:tgtEl>
                                          <p:spTgt spid="3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500"/>
                                        <p:tgtEl>
                                          <p:spTgt spid="66"/>
                                        </p:tgtEl>
                                        <p:attrNameLst>
                                          <p:attrName>ppt_y</p:attrName>
                                        </p:attrNameLst>
                                      </p:cBhvr>
                                      <p:tavLst>
                                        <p:tav tm="0">
                                          <p:val>
                                            <p:strVal val="#ppt_y+#ppt_h*1.125000"/>
                                          </p:val>
                                        </p:tav>
                                        <p:tav tm="100000">
                                          <p:val>
                                            <p:strVal val="#ppt_y"/>
                                          </p:val>
                                        </p:tav>
                                      </p:tavLst>
                                    </p:anim>
                                    <p:animEffect transition="in" filter="wipe(up)">
                                      <p:cBhvr>
                                        <p:cTn id="1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2"/>
          <p:cNvSpPr txBox="1"/>
          <p:nvPr/>
        </p:nvSpPr>
        <p:spPr>
          <a:xfrm>
            <a:off x="1181528" y="254295"/>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块效应</a:t>
            </a:r>
          </a:p>
        </p:txBody>
      </p:sp>
      <p:grpSp>
        <p:nvGrpSpPr>
          <p:cNvPr id="9" name="Group 8"/>
          <p:cNvGrpSpPr/>
          <p:nvPr/>
        </p:nvGrpSpPr>
        <p:grpSpPr>
          <a:xfrm>
            <a:off x="1356417" y="1310424"/>
            <a:ext cx="9731759" cy="5170644"/>
            <a:chOff x="1356417" y="1310424"/>
            <a:chExt cx="9731759" cy="5170644"/>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6417" y="1310424"/>
              <a:ext cx="4320000" cy="4320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8176" y="1310424"/>
              <a:ext cx="4320000" cy="4320000"/>
            </a:xfrm>
            <a:prstGeom prst="rect">
              <a:avLst/>
            </a:prstGeom>
          </p:spPr>
        </p:pic>
        <p:sp>
          <p:nvSpPr>
            <p:cNvPr id="10" name="文本框 2"/>
            <p:cNvSpPr txBox="1"/>
            <p:nvPr/>
          </p:nvSpPr>
          <p:spPr>
            <a:xfrm>
              <a:off x="4550656" y="5896293"/>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（仅保留</a:t>
              </a:r>
              <a:r>
                <a:rPr lang="en-US" altLang="zh-CN" sz="3200" dirty="0">
                  <a:latin typeface="Microsoft YaHei" charset="-122"/>
                  <a:ea typeface="Microsoft YaHei" charset="-122"/>
                  <a:cs typeface="Microsoft YaHei" charset="-122"/>
                  <a:sym typeface="+mn-lt"/>
                </a:rPr>
                <a:t>AC</a:t>
              </a:r>
              <a:r>
                <a:rPr lang="zh-CN" altLang="en-US" sz="3200" dirty="0">
                  <a:latin typeface="Microsoft YaHei" charset="-122"/>
                  <a:ea typeface="Microsoft YaHei" charset="-122"/>
                  <a:cs typeface="Microsoft YaHei" charset="-122"/>
                  <a:sym typeface="+mn-lt"/>
                </a:rPr>
                <a:t>系数）</a:t>
              </a:r>
            </a:p>
          </p:txBody>
        </p:sp>
      </p:grpSp>
      <p:grpSp>
        <p:nvGrpSpPr>
          <p:cNvPr id="11" name="Group 10"/>
          <p:cNvGrpSpPr/>
          <p:nvPr/>
        </p:nvGrpSpPr>
        <p:grpSpPr>
          <a:xfrm>
            <a:off x="1193314" y="1310424"/>
            <a:ext cx="10365840" cy="5170643"/>
            <a:chOff x="1193314" y="1310424"/>
            <a:chExt cx="10365840" cy="5170643"/>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8176" y="1310424"/>
              <a:ext cx="4790978" cy="43200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3314" y="1310424"/>
              <a:ext cx="4790978" cy="4320000"/>
            </a:xfrm>
            <a:prstGeom prst="rect">
              <a:avLst/>
            </a:prstGeom>
          </p:spPr>
        </p:pic>
        <p:sp>
          <p:nvSpPr>
            <p:cNvPr id="12" name="文本框 2"/>
            <p:cNvSpPr txBox="1"/>
            <p:nvPr/>
          </p:nvSpPr>
          <p:spPr>
            <a:xfrm>
              <a:off x="4750843" y="5896292"/>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块效应产生原因</a:t>
              </a:r>
            </a:p>
          </p:txBody>
        </p:sp>
      </p:grpSp>
    </p:spTree>
    <p:extLst>
      <p:ext uri="{BB962C8B-B14F-4D97-AF65-F5344CB8AC3E}">
        <p14:creationId xmlns:p14="http://schemas.microsoft.com/office/powerpoint/2010/main" val="8507143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9"/>
                                        </p:tgtEl>
                                        <p:attrNameLst>
                                          <p:attrName>ppt_y</p:attrName>
                                        </p:attrNameLst>
                                      </p:cBhvr>
                                      <p:tavLst>
                                        <p:tav tm="0">
                                          <p:val>
                                            <p:strVal val="#ppt_y"/>
                                          </p:val>
                                        </p:tav>
                                        <p:tav tm="100000">
                                          <p:val>
                                            <p:strVal val="#ppt_y+#ppt_h*1.125000"/>
                                          </p:val>
                                        </p:tav>
                                      </p:tavLst>
                                    </p:anim>
                                    <p:animEffect transition="out" filter="wipe(down)">
                                      <p:cBhvr>
                                        <p:cTn id="7" dur="500"/>
                                        <p:tgtEl>
                                          <p:spTgt spid="9"/>
                                        </p:tgtEl>
                                      </p:cBhvr>
                                    </p:animEffect>
                                    <p:set>
                                      <p:cBhvr>
                                        <p:cTn id="8" dur="1" fill="hold">
                                          <p:stCondLst>
                                            <p:cond delay="499"/>
                                          </p:stCondLst>
                                        </p:cTn>
                                        <p:tgtEl>
                                          <p:spTgt spid="9"/>
                                        </p:tgtEl>
                                        <p:attrNameLst>
                                          <p:attrName>style.visibility</p:attrName>
                                        </p:attrNameLst>
                                      </p:cBhvr>
                                      <p:to>
                                        <p:strVal val="hidden"/>
                                      </p:to>
                                    </p:set>
                                  </p:childTnLst>
                                </p:cTn>
                              </p:par>
                              <p:par>
                                <p:cTn id="9" presetID="1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1" name="文本框 2"/>
          <p:cNvSpPr txBox="1"/>
          <p:nvPr/>
        </p:nvSpPr>
        <p:spPr>
          <a:xfrm>
            <a:off x="1181528" y="254295"/>
            <a:ext cx="4272215" cy="584775"/>
          </a:xfrm>
          <a:prstGeom prst="rect">
            <a:avLst/>
          </a:prstGeom>
          <a:noFill/>
        </p:spPr>
        <p:txBody>
          <a:bodyPr wrap="square" rtlCol="0">
            <a:spAutoFit/>
          </a:bodyPr>
          <a:lstStyle/>
          <a:p>
            <a:r>
              <a:rPr lang="en-US" altLang="zh-CN" sz="3200" dirty="0">
                <a:latin typeface="Microsoft YaHei" charset="-122"/>
                <a:ea typeface="Microsoft YaHei" charset="-122"/>
                <a:cs typeface="Microsoft YaHei" charset="-122"/>
                <a:sym typeface="+mn-lt"/>
              </a:rPr>
              <a:t>DCT</a:t>
            </a:r>
            <a:r>
              <a:rPr lang="zh-CN" altLang="en-US" sz="3200" dirty="0">
                <a:latin typeface="Microsoft YaHei" charset="-122"/>
                <a:ea typeface="Microsoft YaHei" charset="-122"/>
                <a:cs typeface="Microsoft YaHei" charset="-122"/>
                <a:sym typeface="+mn-lt"/>
              </a:rPr>
              <a:t>与分形的混合编码</a:t>
            </a:r>
          </a:p>
        </p:txBody>
      </p:sp>
      <p:grpSp>
        <p:nvGrpSpPr>
          <p:cNvPr id="17" name="Group 16"/>
          <p:cNvGrpSpPr/>
          <p:nvPr/>
        </p:nvGrpSpPr>
        <p:grpSpPr>
          <a:xfrm>
            <a:off x="1027415" y="2042197"/>
            <a:ext cx="4925732" cy="1422923"/>
            <a:chOff x="495883" y="1432074"/>
            <a:chExt cx="4925732" cy="1422923"/>
          </a:xfrm>
        </p:grpSpPr>
        <p:sp>
          <p:nvSpPr>
            <p:cNvPr id="15" name="Rectangle 14"/>
            <p:cNvSpPr/>
            <p:nvPr/>
          </p:nvSpPr>
          <p:spPr>
            <a:xfrm>
              <a:off x="495883" y="1432074"/>
              <a:ext cx="3462807" cy="646331"/>
            </a:xfrm>
            <a:prstGeom prst="rect">
              <a:avLst/>
            </a:prstGeom>
          </p:spPr>
          <p:txBody>
            <a:bodyPr wrap="none">
              <a:spAutoFit/>
            </a:bodyPr>
            <a:lstStyle/>
            <a:p>
              <a:r>
                <a:rPr lang="zh-CN" altLang="en-US" sz="3600" baseline="30000" dirty="0">
                  <a:solidFill>
                    <a:srgbClr val="000000"/>
                  </a:solidFill>
                  <a:latin typeface="Microsoft YaHei" charset="-122"/>
                  <a:ea typeface="Microsoft YaHei" charset="-122"/>
                  <a:cs typeface="Microsoft YaHei" charset="-122"/>
                </a:rPr>
                <a:t>峰值</a:t>
              </a:r>
              <a:r>
                <a:rPr lang="zh-TW" altLang="en-US" sz="3600" baseline="30000" dirty="0">
                  <a:solidFill>
                    <a:srgbClr val="000000"/>
                  </a:solidFill>
                  <a:latin typeface="Microsoft YaHei" charset="-122"/>
                  <a:ea typeface="Microsoft YaHei" charset="-122"/>
                  <a:cs typeface="Microsoft YaHei" charset="-122"/>
                </a:rPr>
                <a:t>信噪比</a:t>
              </a:r>
              <a:r>
                <a:rPr lang="zh-CN" altLang="en-US" sz="3600" baseline="30000" dirty="0">
                  <a:solidFill>
                    <a:srgbClr val="000000"/>
                  </a:solidFill>
                  <a:latin typeface="Microsoft YaHei" charset="-122"/>
                  <a:ea typeface="Microsoft YaHei" charset="-122"/>
                  <a:cs typeface="Microsoft YaHei" charset="-122"/>
                </a:rPr>
                <a:t>（</a:t>
              </a:r>
              <a:r>
                <a:rPr lang="en-US" altLang="zh-CN" sz="3600" baseline="30000" dirty="0">
                  <a:solidFill>
                    <a:srgbClr val="000000"/>
                  </a:solidFill>
                  <a:latin typeface="Microsoft YaHei" charset="-122"/>
                  <a:ea typeface="Microsoft YaHei" charset="-122"/>
                  <a:cs typeface="Microsoft YaHei" charset="-122"/>
                </a:rPr>
                <a:t>PSNR</a:t>
              </a:r>
              <a:r>
                <a:rPr lang="zh-CN" altLang="en-US" sz="3600" baseline="30000" dirty="0">
                  <a:solidFill>
                    <a:srgbClr val="000000"/>
                  </a:solidFill>
                  <a:latin typeface="Microsoft YaHei" charset="-122"/>
                  <a:ea typeface="Microsoft YaHei" charset="-122"/>
                  <a:cs typeface="Microsoft YaHei" charset="-122"/>
                </a:rPr>
                <a:t>）：</a:t>
              </a:r>
              <a:endParaRPr lang="en-US" sz="3600" dirty="0">
                <a:latin typeface="Microsoft YaHei" charset="-122"/>
                <a:ea typeface="Microsoft YaHei" charset="-122"/>
                <a:cs typeface="Microsoft YaHei" charset="-122"/>
              </a:endParaRPr>
            </a:p>
          </p:txBody>
        </p:sp>
        <p:pic>
          <p:nvPicPr>
            <p:cNvPr id="14" name="Picture 13"/>
            <p:cNvPicPr>
              <a:picLocks noChangeAspect="1"/>
            </p:cNvPicPr>
            <p:nvPr/>
          </p:nvPicPr>
          <p:blipFill>
            <a:blip r:embed="rId4"/>
            <a:stretch>
              <a:fillRect/>
            </a:stretch>
          </p:blipFill>
          <p:spPr>
            <a:xfrm>
              <a:off x="1027415" y="2042197"/>
              <a:ext cx="4394200" cy="812800"/>
            </a:xfrm>
            <a:prstGeom prst="rect">
              <a:avLst/>
            </a:prstGeom>
          </p:spPr>
        </p:pic>
      </p:grpSp>
      <p:grpSp>
        <p:nvGrpSpPr>
          <p:cNvPr id="18" name="Group 17"/>
          <p:cNvGrpSpPr/>
          <p:nvPr/>
        </p:nvGrpSpPr>
        <p:grpSpPr>
          <a:xfrm>
            <a:off x="831472" y="3891655"/>
            <a:ext cx="5108975" cy="1386715"/>
            <a:chOff x="57286" y="2958932"/>
            <a:chExt cx="5108975" cy="1386715"/>
          </a:xfrm>
        </p:grpSpPr>
        <p:sp>
          <p:nvSpPr>
            <p:cNvPr id="7" name="Rectangle 6"/>
            <p:cNvSpPr/>
            <p:nvPr/>
          </p:nvSpPr>
          <p:spPr>
            <a:xfrm>
              <a:off x="57286" y="2958932"/>
              <a:ext cx="2339102" cy="646331"/>
            </a:xfrm>
            <a:prstGeom prst="rect">
              <a:avLst/>
            </a:prstGeom>
          </p:spPr>
          <p:txBody>
            <a:bodyPr wrap="none">
              <a:spAutoFit/>
            </a:bodyPr>
            <a:lstStyle/>
            <a:p>
              <a:r>
                <a:rPr lang="zh-CN" altLang="en-US" sz="3600" baseline="30000" dirty="0">
                  <a:solidFill>
                    <a:srgbClr val="000000"/>
                  </a:solidFill>
                  <a:latin typeface="Microsoft YaHei" charset="-122"/>
                  <a:ea typeface="Microsoft YaHei" charset="-122"/>
                  <a:cs typeface="Microsoft YaHei" charset="-122"/>
                </a:rPr>
                <a:t>“</a:t>
              </a:r>
              <a:r>
                <a:rPr lang="zh-TW" altLang="en-US" sz="3600" baseline="30000" dirty="0">
                  <a:solidFill>
                    <a:srgbClr val="000000"/>
                  </a:solidFill>
                  <a:latin typeface="Microsoft YaHei" charset="-122"/>
                  <a:ea typeface="Microsoft YaHei" charset="-122"/>
                  <a:cs typeface="Microsoft YaHei" charset="-122"/>
                </a:rPr>
                <a:t>自信噪比</a:t>
              </a:r>
              <a:r>
                <a:rPr lang="zh-CN" altLang="en-US" sz="3600" baseline="30000" dirty="0">
                  <a:solidFill>
                    <a:srgbClr val="000000"/>
                  </a:solidFill>
                  <a:latin typeface="Microsoft YaHei" charset="-122"/>
                  <a:ea typeface="Microsoft YaHei" charset="-122"/>
                  <a:cs typeface="Microsoft YaHei" charset="-122"/>
                </a:rPr>
                <a:t>”：</a:t>
              </a:r>
              <a:endParaRPr lang="en-US" sz="3600" dirty="0">
                <a:latin typeface="Microsoft YaHei" charset="-122"/>
                <a:ea typeface="Microsoft YaHei" charset="-122"/>
                <a:cs typeface="Microsoft YaHei" charset="-122"/>
              </a:endParaRPr>
            </a:p>
          </p:txBody>
        </p:sp>
        <p:pic>
          <p:nvPicPr>
            <p:cNvPr id="16" name="Picture 15"/>
            <p:cNvPicPr>
              <a:picLocks noChangeAspect="1"/>
            </p:cNvPicPr>
            <p:nvPr/>
          </p:nvPicPr>
          <p:blipFill>
            <a:blip r:embed="rId5"/>
            <a:stretch>
              <a:fillRect/>
            </a:stretch>
          </p:blipFill>
          <p:spPr>
            <a:xfrm>
              <a:off x="784761" y="3494747"/>
              <a:ext cx="4381500" cy="850900"/>
            </a:xfrm>
            <a:prstGeom prst="rect">
              <a:avLst/>
            </a:prstGeom>
          </p:spPr>
        </p:pic>
      </p:grpSp>
      <p:sp>
        <p:nvSpPr>
          <p:cNvPr id="19" name="Rectangle 18"/>
          <p:cNvSpPr/>
          <p:nvPr/>
        </p:nvSpPr>
        <p:spPr>
          <a:xfrm>
            <a:off x="6975196" y="2735088"/>
            <a:ext cx="4397828" cy="1200329"/>
          </a:xfrm>
          <a:prstGeom prst="rect">
            <a:avLst/>
          </a:prstGeom>
        </p:spPr>
        <p:txBody>
          <a:bodyPr wrap="square">
            <a:spAutoFit/>
          </a:bodyPr>
          <a:lstStyle/>
          <a:p>
            <a:r>
              <a:rPr lang="zh-CN" altLang="en-US" sz="2400" dirty="0">
                <a:latin typeface="Microsoft YaHei" charset="-122"/>
                <a:ea typeface="Microsoft YaHei" charset="-122"/>
                <a:cs typeface="Microsoft YaHei" charset="-122"/>
              </a:rPr>
              <a:t>设定自信噪比阈值</a:t>
            </a:r>
            <a:r>
              <a:rPr lang="en-US" altLang="zh-CN" sz="2400" dirty="0" err="1">
                <a:latin typeface="Microsoft YaHei" charset="-122"/>
                <a:ea typeface="Microsoft YaHei" charset="-122"/>
                <a:cs typeface="Microsoft YaHei" charset="-122"/>
              </a:rPr>
              <a:t>Tp</a:t>
            </a:r>
            <a:r>
              <a:rPr lang="en-US" sz="2400" dirty="0">
                <a:latin typeface="Microsoft YaHei" charset="-122"/>
                <a:ea typeface="Microsoft YaHei" charset="-122"/>
                <a:cs typeface="Microsoft YaHei" charset="-122"/>
              </a:rPr>
              <a:t> </a:t>
            </a:r>
          </a:p>
          <a:p>
            <a:r>
              <a:rPr lang="en-US" sz="2400" dirty="0">
                <a:latin typeface="Microsoft YaHei" charset="-122"/>
                <a:ea typeface="Microsoft YaHei" charset="-122"/>
                <a:cs typeface="Microsoft YaHei" charset="-122"/>
              </a:rPr>
              <a:t>“平坦子块”</a:t>
            </a:r>
            <a:r>
              <a:rPr lang="zh-CN" altLang="en-US" sz="2400" dirty="0">
                <a:latin typeface="Microsoft YaHei" charset="-122"/>
                <a:ea typeface="Microsoft YaHei" charset="-122"/>
                <a:cs typeface="Microsoft YaHei" charset="-122"/>
              </a:rPr>
              <a:t>：</a:t>
            </a:r>
            <a:r>
              <a:rPr lang="en-US" sz="2400" dirty="0">
                <a:latin typeface="Microsoft YaHei" charset="-122"/>
                <a:ea typeface="Microsoft YaHei" charset="-122"/>
                <a:cs typeface="Microsoft YaHei" charset="-122"/>
              </a:rPr>
              <a:t> P &gt;=</a:t>
            </a:r>
            <a:r>
              <a:rPr lang="en-US" altLang="zh-CN" sz="2400" dirty="0" err="1">
                <a:latin typeface="Microsoft YaHei" charset="-122"/>
                <a:ea typeface="Microsoft YaHei" charset="-122"/>
                <a:cs typeface="Microsoft YaHei" charset="-122"/>
              </a:rPr>
              <a:t>Tp</a:t>
            </a:r>
            <a:endParaRPr lang="en-US" altLang="zh-CN" sz="2400" dirty="0">
              <a:latin typeface="Microsoft YaHei" charset="-122"/>
              <a:ea typeface="Microsoft YaHei" charset="-122"/>
              <a:cs typeface="Microsoft YaHei" charset="-122"/>
            </a:endParaRPr>
          </a:p>
          <a:p>
            <a:r>
              <a:rPr lang="en-US" sz="2400" dirty="0">
                <a:latin typeface="Microsoft YaHei" charset="-122"/>
                <a:ea typeface="Microsoft YaHei" charset="-122"/>
                <a:cs typeface="Microsoft YaHei" charset="-122"/>
              </a:rPr>
              <a:t>“非平坦子块”</a:t>
            </a:r>
            <a:r>
              <a:rPr lang="zh-CN" altLang="en-US" sz="2400" dirty="0">
                <a:latin typeface="Microsoft YaHei" charset="-122"/>
                <a:ea typeface="Microsoft YaHei" charset="-122"/>
                <a:cs typeface="Microsoft YaHei" charset="-122"/>
              </a:rPr>
              <a:t>：</a:t>
            </a:r>
            <a:r>
              <a:rPr lang="en-US" sz="2400" dirty="0">
                <a:latin typeface="Microsoft YaHei" charset="-122"/>
                <a:ea typeface="Microsoft YaHei" charset="-122"/>
                <a:cs typeface="Microsoft YaHei" charset="-122"/>
              </a:rPr>
              <a:t> P&lt;</a:t>
            </a:r>
            <a:r>
              <a:rPr lang="en-US" sz="2400" dirty="0" err="1">
                <a:latin typeface="Microsoft YaHei" charset="-122"/>
                <a:ea typeface="Microsoft YaHei" charset="-122"/>
                <a:cs typeface="Microsoft YaHei" charset="-122"/>
              </a:rPr>
              <a:t>Tp</a:t>
            </a:r>
            <a:r>
              <a:rPr lang="en-US" sz="2400" dirty="0">
                <a:latin typeface="Microsoft YaHei" charset="-122"/>
                <a:ea typeface="Microsoft YaHei" charset="-122"/>
                <a:cs typeface="Microsoft YaHei" charset="-122"/>
              </a:rPr>
              <a:t> 。</a:t>
            </a:r>
          </a:p>
        </p:txBody>
      </p:sp>
      <p:grpSp>
        <p:nvGrpSpPr>
          <p:cNvPr id="21" name="Group 20"/>
          <p:cNvGrpSpPr/>
          <p:nvPr/>
        </p:nvGrpSpPr>
        <p:grpSpPr>
          <a:xfrm>
            <a:off x="297949" y="839070"/>
            <a:ext cx="11075075" cy="5949642"/>
            <a:chOff x="376657" y="839070"/>
            <a:chExt cx="11075075" cy="5949642"/>
          </a:xfrm>
        </p:grpSpPr>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6657" y="839070"/>
              <a:ext cx="8993007" cy="5949642"/>
            </a:xfrm>
            <a:prstGeom prst="rect">
              <a:avLst/>
            </a:prstGeom>
          </p:spPr>
        </p:pic>
        <p:sp>
          <p:nvSpPr>
            <p:cNvPr id="22" name="Rectangle 21"/>
            <p:cNvSpPr/>
            <p:nvPr/>
          </p:nvSpPr>
          <p:spPr>
            <a:xfrm>
              <a:off x="7053904" y="1118868"/>
              <a:ext cx="4397828" cy="1569660"/>
            </a:xfrm>
            <a:prstGeom prst="rect">
              <a:avLst/>
            </a:prstGeom>
          </p:spPr>
          <p:txBody>
            <a:bodyPr wrap="square">
              <a:spAutoFit/>
            </a:bodyPr>
            <a:lstStyle/>
            <a:p>
              <a:r>
                <a:rPr lang="zh-CN" altLang="en-US" sz="3200" dirty="0">
                  <a:latin typeface="Microsoft YaHei" charset="-122"/>
                  <a:ea typeface="Microsoft YaHei" charset="-122"/>
                  <a:cs typeface="Microsoft YaHei" charset="-122"/>
                </a:rPr>
                <a:t>大子块</a:t>
              </a:r>
              <a:r>
                <a:rPr lang="zh-CN" altLang="en-US" sz="3200" dirty="0">
                  <a:solidFill>
                    <a:srgbClr val="FF0000"/>
                  </a:solidFill>
                  <a:latin typeface="Microsoft YaHei" charset="-122"/>
                  <a:ea typeface="Microsoft YaHei" charset="-122"/>
                  <a:cs typeface="Microsoft YaHei" charset="-122"/>
                </a:rPr>
                <a:t>补偿</a:t>
              </a:r>
              <a:r>
                <a:rPr lang="zh-CN" altLang="en-US" sz="3200" dirty="0">
                  <a:latin typeface="Microsoft YaHei" charset="-122"/>
                  <a:ea typeface="Microsoft YaHei" charset="-122"/>
                  <a:cs typeface="Microsoft YaHei" charset="-122"/>
                </a:rPr>
                <a:t>小子块</a:t>
              </a:r>
              <a:endParaRPr lang="en-US" altLang="zh-CN" sz="3200" dirty="0">
                <a:latin typeface="Microsoft YaHei" charset="-122"/>
                <a:ea typeface="Microsoft YaHei" charset="-122"/>
                <a:cs typeface="Microsoft YaHei" charset="-122"/>
              </a:endParaRPr>
            </a:p>
            <a:p>
              <a:endParaRPr lang="en-US" altLang="zh-CN" sz="3200" dirty="0">
                <a:latin typeface="Microsoft YaHei" charset="-122"/>
                <a:ea typeface="Microsoft YaHei" charset="-122"/>
                <a:cs typeface="Microsoft YaHei" charset="-122"/>
              </a:endParaRPr>
            </a:p>
            <a:p>
              <a:r>
                <a:rPr lang="en-US" altLang="zh-CN" sz="3200" dirty="0">
                  <a:latin typeface="Microsoft YaHei" charset="-122"/>
                  <a:ea typeface="Microsoft YaHei" charset="-122"/>
                  <a:cs typeface="Microsoft YaHei" charset="-122"/>
                </a:rPr>
                <a:t>f(</a:t>
              </a:r>
              <a:r>
                <a:rPr lang="en-US" altLang="zh-CN" sz="3200" dirty="0" err="1">
                  <a:latin typeface="Microsoft YaHei" charset="-122"/>
                  <a:ea typeface="Microsoft YaHei" charset="-122"/>
                  <a:cs typeface="Microsoft YaHei" charset="-122"/>
                </a:rPr>
                <a:t>i,j</a:t>
              </a:r>
              <a:r>
                <a:rPr lang="en-US" altLang="zh-CN" sz="3200" dirty="0">
                  <a:latin typeface="Microsoft YaHei" charset="-122"/>
                  <a:ea typeface="Microsoft YaHei" charset="-122"/>
                  <a:cs typeface="Microsoft YaHei" charset="-122"/>
                </a:rPr>
                <a:t>)=(R(</a:t>
              </a:r>
              <a:r>
                <a:rPr lang="en-US" altLang="zh-CN" sz="3200" dirty="0" err="1">
                  <a:latin typeface="Microsoft YaHei" charset="-122"/>
                  <a:ea typeface="Microsoft YaHei" charset="-122"/>
                  <a:cs typeface="Microsoft YaHei" charset="-122"/>
                </a:rPr>
                <a:t>i,j</a:t>
              </a:r>
              <a:r>
                <a:rPr lang="en-US" altLang="zh-CN" sz="3200" dirty="0">
                  <a:latin typeface="Microsoft YaHei" charset="-122"/>
                  <a:ea typeface="Microsoft YaHei" charset="-122"/>
                  <a:cs typeface="Microsoft YaHei" charset="-122"/>
                </a:rPr>
                <a:t>)+D(</a:t>
              </a:r>
              <a:r>
                <a:rPr lang="en-US" altLang="zh-CN" sz="3200" dirty="0" err="1">
                  <a:latin typeface="Microsoft YaHei" charset="-122"/>
                  <a:ea typeface="Microsoft YaHei" charset="-122"/>
                  <a:cs typeface="Microsoft YaHei" charset="-122"/>
                </a:rPr>
                <a:t>i,j</a:t>
              </a:r>
              <a:r>
                <a:rPr lang="en-US" altLang="zh-CN" sz="3200" dirty="0">
                  <a:latin typeface="Microsoft YaHei" charset="-122"/>
                  <a:ea typeface="Microsoft YaHei" charset="-122"/>
                  <a:cs typeface="Microsoft YaHei" charset="-122"/>
                </a:rPr>
                <a:t>))/2</a:t>
              </a:r>
              <a:endParaRPr lang="en-US" sz="3200" dirty="0">
                <a:latin typeface="Microsoft YaHei" charset="-122"/>
                <a:ea typeface="Microsoft YaHei" charset="-122"/>
                <a:cs typeface="Microsoft YaHei" charset="-122"/>
              </a:endParaRPr>
            </a:p>
          </p:txBody>
        </p:sp>
      </p:grpSp>
    </p:spTree>
    <p:extLst>
      <p:ext uri="{BB962C8B-B14F-4D97-AF65-F5344CB8AC3E}">
        <p14:creationId xmlns:p14="http://schemas.microsoft.com/office/powerpoint/2010/main" val="9629933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up)">
                                      <p:cBhvr>
                                        <p:cTn id="8" dur="500"/>
                                        <p:tgtEl>
                                          <p:spTgt spid="17"/>
                                        </p:tgtEl>
                                      </p:cBhvr>
                                    </p:animEffect>
                                  </p:childTnLst>
                                </p:cTn>
                              </p:par>
                            </p:childTnLst>
                          </p:cTn>
                        </p:par>
                        <p:par>
                          <p:cTn id="9" fill="hold">
                            <p:stCondLst>
                              <p:cond delay="500"/>
                            </p:stCondLst>
                            <p:childTnLst>
                              <p:par>
                                <p:cTn id="10" presetID="12" presetClass="entr" presetSubtype="4" fill="hold" nodeType="afterEffect">
                                  <p:stCondLst>
                                    <p:cond delay="200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p:tgtEl>
                                          <p:spTgt spid="18"/>
                                        </p:tgtEl>
                                        <p:attrNameLst>
                                          <p:attrName>ppt_y</p:attrName>
                                        </p:attrNameLst>
                                      </p:cBhvr>
                                      <p:tavLst>
                                        <p:tav tm="0">
                                          <p:val>
                                            <p:strVal val="#ppt_y+#ppt_h*1.125000"/>
                                          </p:val>
                                        </p:tav>
                                        <p:tav tm="100000">
                                          <p:val>
                                            <p:strVal val="#ppt_y"/>
                                          </p:val>
                                        </p:tav>
                                      </p:tavLst>
                                    </p:anim>
                                    <p:animEffect transition="in" filter="wipe(up)">
                                      <p:cBhvr>
                                        <p:cTn id="13" dur="500"/>
                                        <p:tgtEl>
                                          <p:spTgt spid="18"/>
                                        </p:tgtEl>
                                      </p:cBhvr>
                                    </p:animEffect>
                                  </p:childTnLst>
                                </p:cTn>
                              </p:par>
                            </p:childTnLst>
                          </p:cTn>
                        </p:par>
                        <p:par>
                          <p:cTn id="14" fill="hold">
                            <p:stCondLst>
                              <p:cond delay="3000"/>
                            </p:stCondLst>
                            <p:childTnLst>
                              <p:par>
                                <p:cTn id="15" presetID="12" presetClass="entr" presetSubtype="4" fill="hold" grpId="0" nodeType="afterEffect">
                                  <p:stCondLst>
                                    <p:cond delay="500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p:tgtEl>
                                          <p:spTgt spid="19"/>
                                        </p:tgtEl>
                                        <p:attrNameLst>
                                          <p:attrName>ppt_y</p:attrName>
                                        </p:attrNameLst>
                                      </p:cBhvr>
                                      <p:tavLst>
                                        <p:tav tm="0">
                                          <p:val>
                                            <p:strVal val="#ppt_y+#ppt_h*1.125000"/>
                                          </p:val>
                                        </p:tav>
                                        <p:tav tm="100000">
                                          <p:val>
                                            <p:strVal val="#ppt_y"/>
                                          </p:val>
                                        </p:tav>
                                      </p:tavLst>
                                    </p:anim>
                                    <p:animEffect transition="in" filter="wipe(up)">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xit" presetSubtype="4" fill="hold" grpId="1" nodeType="clickEffect">
                                  <p:stCondLst>
                                    <p:cond delay="0"/>
                                  </p:stCondLst>
                                  <p:childTnLst>
                                    <p:anim calcmode="lin" valueType="num">
                                      <p:cBhvr additive="base">
                                        <p:cTn id="22" dur="500"/>
                                        <p:tgtEl>
                                          <p:spTgt spid="19"/>
                                        </p:tgtEl>
                                        <p:attrNameLst>
                                          <p:attrName>ppt_y</p:attrName>
                                        </p:attrNameLst>
                                      </p:cBhvr>
                                      <p:tavLst>
                                        <p:tav tm="0">
                                          <p:val>
                                            <p:strVal val="#ppt_y"/>
                                          </p:val>
                                        </p:tav>
                                        <p:tav tm="100000">
                                          <p:val>
                                            <p:strVal val="#ppt_y+#ppt_h*1.125000"/>
                                          </p:val>
                                        </p:tav>
                                      </p:tavLst>
                                    </p:anim>
                                    <p:animEffect transition="out" filter="wipe(down)">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2" presetClass="exit" presetSubtype="4" fill="hold" nodeType="withEffect">
                                  <p:stCondLst>
                                    <p:cond delay="0"/>
                                  </p:stCondLst>
                                  <p:childTnLst>
                                    <p:anim calcmode="lin" valueType="num">
                                      <p:cBhvr additive="base">
                                        <p:cTn id="26" dur="500"/>
                                        <p:tgtEl>
                                          <p:spTgt spid="17"/>
                                        </p:tgtEl>
                                        <p:attrNameLst>
                                          <p:attrName>ppt_y</p:attrName>
                                        </p:attrNameLst>
                                      </p:cBhvr>
                                      <p:tavLst>
                                        <p:tav tm="0">
                                          <p:val>
                                            <p:strVal val="#ppt_y"/>
                                          </p:val>
                                        </p:tav>
                                        <p:tav tm="100000">
                                          <p:val>
                                            <p:strVal val="#ppt_y+#ppt_h*1.125000"/>
                                          </p:val>
                                        </p:tav>
                                      </p:tavLst>
                                    </p:anim>
                                    <p:animEffect transition="out" filter="wipe(down)">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par>
                                <p:cTn id="29" presetID="12" presetClass="exit" presetSubtype="4" fill="hold" nodeType="withEffect">
                                  <p:stCondLst>
                                    <p:cond delay="0"/>
                                  </p:stCondLst>
                                  <p:childTnLst>
                                    <p:anim calcmode="lin" valueType="num">
                                      <p:cBhvr additive="base">
                                        <p:cTn id="30" dur="500"/>
                                        <p:tgtEl>
                                          <p:spTgt spid="18"/>
                                        </p:tgtEl>
                                        <p:attrNameLst>
                                          <p:attrName>ppt_y</p:attrName>
                                        </p:attrNameLst>
                                      </p:cBhvr>
                                      <p:tavLst>
                                        <p:tav tm="0">
                                          <p:val>
                                            <p:strVal val="#ppt_y"/>
                                          </p:val>
                                        </p:tav>
                                        <p:tav tm="100000">
                                          <p:val>
                                            <p:strVal val="#ppt_y+#ppt_h*1.125000"/>
                                          </p:val>
                                        </p:tav>
                                      </p:tavLst>
                                    </p:anim>
                                    <p:animEffect transition="out" filter="wipe(down)">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p:tgtEl>
                                          <p:spTgt spid="21"/>
                                        </p:tgtEl>
                                        <p:attrNameLst>
                                          <p:attrName>ppt_y</p:attrName>
                                        </p:attrNameLst>
                                      </p:cBhvr>
                                      <p:tavLst>
                                        <p:tav tm="0">
                                          <p:val>
                                            <p:strVal val="#ppt_y+#ppt_h*1.125000"/>
                                          </p:val>
                                        </p:tav>
                                        <p:tav tm="100000">
                                          <p:val>
                                            <p:strVal val="#ppt_y"/>
                                          </p:val>
                                        </p:tav>
                                      </p:tavLst>
                                    </p:anim>
                                    <p:animEffect transition="in" filter="wipe(up)">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2"/>
          <p:cNvSpPr txBox="1"/>
          <p:nvPr/>
        </p:nvSpPr>
        <p:spPr>
          <a:xfrm>
            <a:off x="1181528" y="254295"/>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实验结果与分析</a:t>
            </a:r>
          </a:p>
        </p:txBody>
      </p:sp>
      <p:grpSp>
        <p:nvGrpSpPr>
          <p:cNvPr id="5" name="Group 4"/>
          <p:cNvGrpSpPr/>
          <p:nvPr/>
        </p:nvGrpSpPr>
        <p:grpSpPr>
          <a:xfrm>
            <a:off x="1027415" y="839070"/>
            <a:ext cx="10646531" cy="5737646"/>
            <a:chOff x="1181528" y="955222"/>
            <a:chExt cx="9895417" cy="5332854"/>
          </a:xfrm>
        </p:grpSpPr>
        <p:pic>
          <p:nvPicPr>
            <p:cNvPr id="3" name="Picture 2"/>
            <p:cNvPicPr>
              <a:picLocks noChangeAspect="1"/>
            </p:cNvPicPr>
            <p:nvPr/>
          </p:nvPicPr>
          <p:blipFill>
            <a:blip r:embed="rId4"/>
            <a:stretch>
              <a:fillRect/>
            </a:stretch>
          </p:blipFill>
          <p:spPr>
            <a:xfrm>
              <a:off x="1181528" y="955222"/>
              <a:ext cx="9895417" cy="4857750"/>
            </a:xfrm>
            <a:prstGeom prst="rect">
              <a:avLst/>
            </a:prstGeom>
          </p:spPr>
        </p:pic>
        <p:sp>
          <p:nvSpPr>
            <p:cNvPr id="4" name="Rectangle 3"/>
            <p:cNvSpPr/>
            <p:nvPr/>
          </p:nvSpPr>
          <p:spPr>
            <a:xfrm>
              <a:off x="4311628" y="5858982"/>
              <a:ext cx="4337975" cy="429094"/>
            </a:xfrm>
            <a:prstGeom prst="rect">
              <a:avLst/>
            </a:prstGeom>
          </p:spPr>
          <p:txBody>
            <a:bodyPr wrap="square">
              <a:spAutoFit/>
            </a:bodyPr>
            <a:lstStyle/>
            <a:p>
              <a:r>
                <a:rPr lang="en-US" sz="2400" dirty="0" err="1">
                  <a:latin typeface="Microsoft YaHei" charset="-122"/>
                  <a:ea typeface="Microsoft YaHei" charset="-122"/>
                  <a:cs typeface="Microsoft YaHei" charset="-122"/>
                </a:rPr>
                <a:t>Koadk标准测试集</a:t>
              </a:r>
              <a:r>
                <a:rPr lang="en-US" sz="2400" dirty="0">
                  <a:latin typeface="Microsoft YaHei" charset="-122"/>
                  <a:ea typeface="Microsoft YaHei" charset="-122"/>
                  <a:cs typeface="Microsoft YaHei" charset="-122"/>
                </a:rPr>
                <a:t>(24x</a:t>
              </a:r>
              <a:r>
                <a:rPr lang="en-US" altLang="zh-CN" sz="2400" dirty="0">
                  <a:latin typeface="Microsoft YaHei" charset="-122"/>
                  <a:ea typeface="Microsoft YaHei" charset="-122"/>
                  <a:cs typeface="Microsoft YaHei" charset="-122"/>
                </a:rPr>
                <a:t>7</a:t>
              </a:r>
              <a:r>
                <a:rPr lang="en-US" sz="2400" dirty="0">
                  <a:latin typeface="Microsoft YaHei" charset="-122"/>
                  <a:ea typeface="Microsoft YaHei" charset="-122"/>
                  <a:cs typeface="Microsoft YaHei" charset="-122"/>
                </a:rPr>
                <a:t>68</a:t>
              </a:r>
              <a:r>
                <a:rPr lang="en-US" altLang="zh-CN" sz="2400" dirty="0">
                  <a:latin typeface="Microsoft YaHei" charset="-122"/>
                  <a:ea typeface="Microsoft YaHei" charset="-122"/>
                  <a:cs typeface="Microsoft YaHei" charset="-122"/>
                </a:rPr>
                <a:t>x</a:t>
              </a:r>
              <a:r>
                <a:rPr lang="en-US" sz="2400" dirty="0">
                  <a:latin typeface="Microsoft YaHei" charset="-122"/>
                  <a:ea typeface="Microsoft YaHei" charset="-122"/>
                  <a:cs typeface="Microsoft YaHei" charset="-122"/>
                </a:rPr>
                <a:t>512)</a:t>
              </a:r>
            </a:p>
          </p:txBody>
        </p:sp>
      </p:grpSp>
      <p:grpSp>
        <p:nvGrpSpPr>
          <p:cNvPr id="10" name="Group 9"/>
          <p:cNvGrpSpPr/>
          <p:nvPr/>
        </p:nvGrpSpPr>
        <p:grpSpPr>
          <a:xfrm>
            <a:off x="803728" y="1149351"/>
            <a:ext cx="9912754" cy="5570149"/>
            <a:chOff x="803728" y="1149351"/>
            <a:chExt cx="9912754" cy="557014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728" y="1149351"/>
              <a:ext cx="4965700" cy="4965700"/>
            </a:xfrm>
            <a:prstGeom prst="rect">
              <a:avLst/>
            </a:prstGeom>
          </p:spPr>
        </p:pic>
        <p:sp>
          <p:nvSpPr>
            <p:cNvPr id="7" name="Rectangle 6"/>
            <p:cNvSpPr/>
            <p:nvPr/>
          </p:nvSpPr>
          <p:spPr>
            <a:xfrm>
              <a:off x="1391636" y="6257835"/>
              <a:ext cx="4054929" cy="461665"/>
            </a:xfrm>
            <a:prstGeom prst="rect">
              <a:avLst/>
            </a:prstGeom>
          </p:spPr>
          <p:txBody>
            <a:bodyPr wrap="square">
              <a:spAutoFit/>
            </a:bodyPr>
            <a:lstStyle/>
            <a:p>
              <a:r>
                <a:rPr lang="en-US" altLang="zh-CN" sz="2400" dirty="0" err="1">
                  <a:latin typeface="Microsoft YaHei" charset="-122"/>
                  <a:ea typeface="Microsoft YaHei" charset="-122"/>
                  <a:cs typeface="Microsoft YaHei" charset="-122"/>
                </a:rPr>
                <a:t>Lenna.png</a:t>
              </a:r>
              <a:r>
                <a:rPr lang="en-US" altLang="zh-CN" sz="2400" dirty="0">
                  <a:latin typeface="Microsoft YaHei" charset="-122"/>
                  <a:ea typeface="Microsoft YaHei" charset="-122"/>
                  <a:cs typeface="Microsoft YaHei" charset="-122"/>
                </a:rPr>
                <a:t>(512x512)</a:t>
              </a:r>
              <a:endParaRPr lang="en-US" sz="2400" dirty="0">
                <a:latin typeface="Microsoft YaHei" charset="-122"/>
                <a:ea typeface="Microsoft YaHei" charset="-122"/>
                <a:cs typeface="Microsoft YaHei" charset="-122"/>
              </a:endParaRPr>
            </a:p>
          </p:txBody>
        </p:sp>
        <p:sp>
          <p:nvSpPr>
            <p:cNvPr id="9" name="Rectangle 8"/>
            <p:cNvSpPr/>
            <p:nvPr/>
          </p:nvSpPr>
          <p:spPr>
            <a:xfrm>
              <a:off x="6404026" y="2014817"/>
              <a:ext cx="4312456" cy="461665"/>
            </a:xfrm>
            <a:prstGeom prst="rect">
              <a:avLst/>
            </a:prstGeom>
          </p:spPr>
          <p:txBody>
            <a:bodyPr wrap="square">
              <a:spAutoFit/>
            </a:bodyPr>
            <a:lstStyle/>
            <a:p>
              <a:r>
                <a:rPr lang="en-US" altLang="zh-CN" sz="2400" dirty="0">
                  <a:latin typeface="Microsoft YaHei" charset="-122"/>
                  <a:ea typeface="Microsoft YaHei" charset="-122"/>
                  <a:cs typeface="Microsoft YaHei" charset="-122"/>
                </a:rPr>
                <a:t>MATLAB</a:t>
              </a:r>
              <a:r>
                <a:rPr lang="zh-CN" altLang="en-US" sz="2400" dirty="0">
                  <a:latin typeface="Microsoft YaHei" charset="-122"/>
                  <a:ea typeface="Microsoft YaHei" charset="-122"/>
                  <a:cs typeface="Microsoft YaHei" charset="-122"/>
                </a:rPr>
                <a:t>工具进行仿真测试。</a:t>
              </a:r>
              <a:endParaRPr lang="en-US" sz="2400" dirty="0">
                <a:latin typeface="Microsoft YaHei" charset="-122"/>
                <a:ea typeface="Microsoft YaHei" charset="-122"/>
                <a:cs typeface="Microsoft YaHei" charset="-122"/>
              </a:endParaRPr>
            </a:p>
          </p:txBody>
        </p:sp>
        <p:sp>
          <p:nvSpPr>
            <p:cNvPr id="8" name="Rectangle 7"/>
            <p:cNvSpPr/>
            <p:nvPr/>
          </p:nvSpPr>
          <p:spPr>
            <a:xfrm>
              <a:off x="6508297" y="2872619"/>
              <a:ext cx="4103915" cy="1938992"/>
            </a:xfrm>
            <a:prstGeom prst="rect">
              <a:avLst/>
            </a:prstGeom>
          </p:spPr>
          <p:txBody>
            <a:bodyPr wrap="square">
              <a:spAutoFit/>
            </a:bodyPr>
            <a:lstStyle/>
            <a:p>
              <a:r>
                <a:rPr lang="en-US" sz="2400" dirty="0">
                  <a:latin typeface="Microsoft YaHei" charset="-122"/>
                  <a:ea typeface="Microsoft YaHei" charset="-122"/>
                  <a:cs typeface="Microsoft YaHei" charset="-122"/>
                </a:rPr>
                <a:t>测试性能参数:</a:t>
              </a:r>
            </a:p>
            <a:p>
              <a:r>
                <a:rPr lang="en-US" sz="2400" dirty="0">
                  <a:latin typeface="Microsoft YaHei" charset="-122"/>
                  <a:ea typeface="Microsoft YaHei" charset="-122"/>
                  <a:cs typeface="Microsoft YaHei" charset="-122"/>
                </a:rPr>
                <a:t>1.用时</a:t>
              </a:r>
            </a:p>
            <a:p>
              <a:r>
                <a:rPr lang="en-US" sz="2400" dirty="0">
                  <a:latin typeface="Microsoft YaHei" charset="-122"/>
                  <a:ea typeface="Microsoft YaHei" charset="-122"/>
                  <a:cs typeface="Microsoft YaHei" charset="-122"/>
                </a:rPr>
                <a:t>2.</a:t>
              </a:r>
              <a:r>
                <a:rPr lang="en-US" sz="2400" dirty="0">
                  <a:solidFill>
                    <a:srgbClr val="FF0000"/>
                  </a:solidFill>
                  <a:latin typeface="Microsoft YaHei" charset="-122"/>
                  <a:ea typeface="Microsoft YaHei" charset="-122"/>
                  <a:cs typeface="Microsoft YaHei" charset="-122"/>
                </a:rPr>
                <a:t>峰值信噪比(PSNR)</a:t>
              </a:r>
            </a:p>
            <a:p>
              <a:r>
                <a:rPr lang="en-US" sz="2400" dirty="0">
                  <a:latin typeface="Microsoft YaHei" charset="-122"/>
                  <a:ea typeface="Microsoft YaHei" charset="-122"/>
                  <a:cs typeface="Microsoft YaHei" charset="-122"/>
                </a:rPr>
                <a:t>3.结构相似性(SSIM)</a:t>
              </a:r>
            </a:p>
            <a:p>
              <a:r>
                <a:rPr lang="en-US" sz="2400" dirty="0">
                  <a:latin typeface="Microsoft YaHei" charset="-122"/>
                  <a:ea typeface="Microsoft YaHei" charset="-122"/>
                  <a:cs typeface="Microsoft YaHei" charset="-122"/>
                </a:rPr>
                <a:t>4.压缩比(Rate)</a:t>
              </a:r>
              <a:r>
                <a:rPr lang="zh-CN" altLang="en-US" sz="2400" dirty="0">
                  <a:latin typeface="Microsoft YaHei" charset="-122"/>
                  <a:ea typeface="Microsoft YaHei" charset="-122"/>
                  <a:cs typeface="Microsoft YaHei" charset="-122"/>
                </a:rPr>
                <a:t>。</a:t>
              </a:r>
              <a:endParaRPr lang="en-US" sz="2400" dirty="0">
                <a:latin typeface="Microsoft YaHei" charset="-122"/>
                <a:ea typeface="Microsoft YaHei" charset="-122"/>
                <a:cs typeface="Microsoft YaHei" charset="-122"/>
              </a:endParaRPr>
            </a:p>
          </p:txBody>
        </p:sp>
      </p:grpSp>
    </p:spTree>
    <p:extLst>
      <p:ext uri="{BB962C8B-B14F-4D97-AF65-F5344CB8AC3E}">
        <p14:creationId xmlns:p14="http://schemas.microsoft.com/office/powerpoint/2010/main" val="150300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0"/>
                                        </p:tgtEl>
                                        <p:attrNameLst>
                                          <p:attrName>ppt_y</p:attrName>
                                        </p:attrNameLst>
                                      </p:cBhvr>
                                      <p:tavLst>
                                        <p:tav tm="0">
                                          <p:val>
                                            <p:strVal val="#ppt_y"/>
                                          </p:val>
                                        </p:tav>
                                        <p:tav tm="100000">
                                          <p:val>
                                            <p:strVal val="#ppt_y+#ppt_h*1.125000"/>
                                          </p:val>
                                        </p:tav>
                                      </p:tavLst>
                                    </p:anim>
                                    <p:animEffect transition="out" filter="wipe(down)">
                                      <p:cBhvr>
                                        <p:cTn id="7" dur="500"/>
                                        <p:tgtEl>
                                          <p:spTgt spid="10"/>
                                        </p:tgtEl>
                                      </p:cBhvr>
                                    </p:animEffect>
                                    <p:set>
                                      <p:cBhvr>
                                        <p:cTn id="8" dur="1" fill="hold">
                                          <p:stCondLst>
                                            <p:cond delay="499"/>
                                          </p:stCondLst>
                                        </p:cTn>
                                        <p:tgtEl>
                                          <p:spTgt spid="10"/>
                                        </p:tgtEl>
                                        <p:attrNameLst>
                                          <p:attrName>style.visibility</p:attrName>
                                        </p:attrNameLst>
                                      </p:cBhvr>
                                      <p:to>
                                        <p:strVal val="hidden"/>
                                      </p:to>
                                    </p:se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2"/>
          <p:cNvSpPr txBox="1"/>
          <p:nvPr/>
        </p:nvSpPr>
        <p:spPr>
          <a:xfrm>
            <a:off x="1181528" y="254295"/>
            <a:ext cx="3626777" cy="584775"/>
          </a:xfrm>
          <a:prstGeom prst="rect">
            <a:avLst/>
          </a:prstGeom>
          <a:noFill/>
        </p:spPr>
        <p:txBody>
          <a:bodyPr wrap="square" rtlCol="0">
            <a:spAutoFit/>
          </a:bodyPr>
          <a:lstStyle/>
          <a:p>
            <a:r>
              <a:rPr lang="en-US" altLang="zh-CN" sz="3200" dirty="0">
                <a:latin typeface="Microsoft YaHei" charset="-122"/>
                <a:ea typeface="Microsoft YaHei" charset="-122"/>
                <a:cs typeface="Microsoft YaHei" charset="-122"/>
                <a:sym typeface="+mn-lt"/>
              </a:rPr>
              <a:t>DCT</a:t>
            </a:r>
            <a:r>
              <a:rPr lang="zh-CN" altLang="en-US" sz="3200" dirty="0">
                <a:latin typeface="Microsoft YaHei" charset="-122"/>
                <a:ea typeface="Microsoft YaHei" charset="-122"/>
                <a:cs typeface="Microsoft YaHei" charset="-122"/>
                <a:sym typeface="+mn-lt"/>
              </a:rPr>
              <a:t>编码实验结果</a:t>
            </a:r>
          </a:p>
        </p:txBody>
      </p:sp>
      <p:grpSp>
        <p:nvGrpSpPr>
          <p:cNvPr id="5" name="Group 4"/>
          <p:cNvGrpSpPr/>
          <p:nvPr/>
        </p:nvGrpSpPr>
        <p:grpSpPr>
          <a:xfrm>
            <a:off x="1026130" y="1003522"/>
            <a:ext cx="10283906" cy="4972735"/>
            <a:chOff x="1026130" y="1003522"/>
            <a:chExt cx="10283906" cy="4972735"/>
          </a:xfrm>
        </p:grpSpPr>
        <p:pic>
          <p:nvPicPr>
            <p:cNvPr id="3" name="Picture 2"/>
            <p:cNvPicPr>
              <a:picLocks noChangeAspect="1"/>
            </p:cNvPicPr>
            <p:nvPr/>
          </p:nvPicPr>
          <p:blipFill>
            <a:blip r:embed="rId4"/>
            <a:stretch>
              <a:fillRect/>
            </a:stretch>
          </p:blipFill>
          <p:spPr>
            <a:xfrm>
              <a:off x="1027415" y="1588297"/>
              <a:ext cx="10282621" cy="167730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415" y="3927928"/>
              <a:ext cx="6788067" cy="2048329"/>
            </a:xfrm>
            <a:prstGeom prst="rect">
              <a:avLst/>
            </a:prstGeom>
          </p:spPr>
        </p:pic>
        <p:sp>
          <p:nvSpPr>
            <p:cNvPr id="15" name="文本框 2"/>
            <p:cNvSpPr txBox="1"/>
            <p:nvPr/>
          </p:nvSpPr>
          <p:spPr>
            <a:xfrm>
              <a:off x="1026130" y="1003522"/>
              <a:ext cx="4052056" cy="523220"/>
            </a:xfrm>
            <a:prstGeom prst="rect">
              <a:avLst/>
            </a:prstGeom>
            <a:noFill/>
          </p:spPr>
          <p:txBody>
            <a:bodyPr wrap="square" rtlCol="0">
              <a:spAutoFit/>
            </a:bodyPr>
            <a:lstStyle/>
            <a:p>
              <a:r>
                <a:rPr lang="en-US" altLang="zh-CN" sz="2800" dirty="0" err="1">
                  <a:latin typeface="Microsoft YaHei" charset="-122"/>
                  <a:ea typeface="Microsoft YaHei" charset="-122"/>
                  <a:cs typeface="Microsoft YaHei" charset="-122"/>
                  <a:sym typeface="+mn-lt"/>
                </a:rPr>
                <a:t>Lenna</a:t>
              </a:r>
              <a:r>
                <a:rPr lang="zh-CN" altLang="en-US" sz="2800" dirty="0">
                  <a:latin typeface="Microsoft YaHei" charset="-122"/>
                  <a:ea typeface="Microsoft YaHei" charset="-122"/>
                  <a:cs typeface="Microsoft YaHei" charset="-122"/>
                  <a:sym typeface="+mn-lt"/>
                </a:rPr>
                <a:t>图像实验数据</a:t>
              </a:r>
            </a:p>
          </p:txBody>
        </p:sp>
        <p:sp>
          <p:nvSpPr>
            <p:cNvPr id="16" name="文本框 2"/>
            <p:cNvSpPr txBox="1"/>
            <p:nvPr/>
          </p:nvSpPr>
          <p:spPr>
            <a:xfrm>
              <a:off x="1026130" y="3335156"/>
              <a:ext cx="4623556" cy="523220"/>
            </a:xfrm>
            <a:prstGeom prst="rect">
              <a:avLst/>
            </a:prstGeom>
            <a:noFill/>
          </p:spPr>
          <p:txBody>
            <a:bodyPr wrap="square" rtlCol="0">
              <a:spAutoFit/>
            </a:bodyPr>
            <a:lstStyle/>
            <a:p>
              <a:r>
                <a:rPr lang="zh-CN" altLang="en-US" sz="2800" dirty="0">
                  <a:latin typeface="Microsoft YaHei" charset="-122"/>
                  <a:ea typeface="Microsoft YaHei" charset="-122"/>
                  <a:cs typeface="Microsoft YaHei" charset="-122"/>
                  <a:sym typeface="+mn-lt"/>
                </a:rPr>
                <a:t>压缩数据对比（算法一）</a:t>
              </a:r>
            </a:p>
          </p:txBody>
        </p:sp>
        <p:sp>
          <p:nvSpPr>
            <p:cNvPr id="17" name="文本框 2"/>
            <p:cNvSpPr txBox="1"/>
            <p:nvPr/>
          </p:nvSpPr>
          <p:spPr>
            <a:xfrm>
              <a:off x="8183487" y="4428872"/>
              <a:ext cx="2838299" cy="523220"/>
            </a:xfrm>
            <a:prstGeom prst="rect">
              <a:avLst/>
            </a:prstGeom>
            <a:noFill/>
          </p:spPr>
          <p:txBody>
            <a:bodyPr wrap="square" rtlCol="0">
              <a:spAutoFit/>
            </a:bodyPr>
            <a:lstStyle/>
            <a:p>
              <a:r>
                <a:rPr lang="en-US" altLang="zh-CN" sz="2800">
                  <a:latin typeface="Microsoft YaHei" charset="-122"/>
                  <a:ea typeface="Microsoft YaHei" charset="-122"/>
                  <a:cs typeface="Microsoft YaHei" charset="-122"/>
                  <a:sym typeface="+mn-lt"/>
                </a:rPr>
                <a:t>474/45Kb=10.5</a:t>
              </a:r>
              <a:endParaRPr lang="zh-CN" altLang="en-US" sz="2800" dirty="0">
                <a:latin typeface="Microsoft YaHei" charset="-122"/>
                <a:ea typeface="Microsoft YaHei" charset="-122"/>
                <a:cs typeface="Microsoft YaHei" charset="-122"/>
                <a:sym typeface="+mn-lt"/>
              </a:endParaRPr>
            </a:p>
          </p:txBody>
        </p:sp>
      </p:grpSp>
      <p:grpSp>
        <p:nvGrpSpPr>
          <p:cNvPr id="21" name="Group 20"/>
          <p:cNvGrpSpPr/>
          <p:nvPr/>
        </p:nvGrpSpPr>
        <p:grpSpPr>
          <a:xfrm>
            <a:off x="297950" y="1665513"/>
            <a:ext cx="11580194" cy="3613346"/>
            <a:chOff x="297950" y="1665513"/>
            <a:chExt cx="11580194" cy="3613346"/>
          </a:xfrm>
        </p:grpSpPr>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7950" y="1665513"/>
              <a:ext cx="2700000" cy="2700000"/>
            </a:xfrm>
            <a:prstGeom prst="rect">
              <a:avLst/>
            </a:prstGeom>
          </p:spPr>
        </p:pic>
        <p:sp>
          <p:nvSpPr>
            <p:cNvPr id="23" name="文本框 2"/>
            <p:cNvSpPr txBox="1"/>
            <p:nvPr/>
          </p:nvSpPr>
          <p:spPr>
            <a:xfrm>
              <a:off x="711992" y="4694084"/>
              <a:ext cx="1871916"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原始图像</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4358" y="1665513"/>
              <a:ext cx="2700000" cy="2700000"/>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6251" y="1665513"/>
              <a:ext cx="2700000" cy="2700000"/>
            </a:xfrm>
            <a:prstGeom prst="rect">
              <a:avLst/>
            </a:prstGeom>
          </p:spPr>
        </p:pic>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8144" y="1665513"/>
              <a:ext cx="2700000" cy="2700000"/>
            </a:xfrm>
            <a:prstGeom prst="rect">
              <a:avLst/>
            </a:prstGeom>
          </p:spPr>
        </p:pic>
        <p:sp>
          <p:nvSpPr>
            <p:cNvPr id="27" name="文本框 2"/>
            <p:cNvSpPr txBox="1"/>
            <p:nvPr/>
          </p:nvSpPr>
          <p:spPr>
            <a:xfrm>
              <a:off x="3400067" y="4631081"/>
              <a:ext cx="2408582" cy="584775"/>
            </a:xfrm>
            <a:prstGeom prst="rect">
              <a:avLst/>
            </a:prstGeom>
            <a:noFill/>
          </p:spPr>
          <p:txBody>
            <a:bodyPr wrap="square" rtlCol="0">
              <a:spAutoFit/>
            </a:bodyPr>
            <a:lstStyle/>
            <a:p>
              <a:r>
                <a:rPr lang="en-US" altLang="zh-CN" sz="3200" dirty="0">
                  <a:latin typeface="Microsoft YaHei" charset="-122"/>
                  <a:ea typeface="Microsoft YaHei" charset="-122"/>
                  <a:cs typeface="Microsoft YaHei" charset="-122"/>
                  <a:sym typeface="+mn-lt"/>
                </a:rPr>
                <a:t>DCT</a:t>
              </a:r>
              <a:r>
                <a:rPr lang="zh-CN" altLang="en-US" sz="3200" dirty="0">
                  <a:latin typeface="Microsoft YaHei" charset="-122"/>
                  <a:ea typeface="Microsoft YaHei" charset="-122"/>
                  <a:cs typeface="Microsoft YaHei" charset="-122"/>
                  <a:sym typeface="+mn-lt"/>
                </a:rPr>
                <a:t>算法一</a:t>
              </a:r>
            </a:p>
          </p:txBody>
        </p:sp>
        <p:sp>
          <p:nvSpPr>
            <p:cNvPr id="28" name="文本框 2"/>
            <p:cNvSpPr txBox="1"/>
            <p:nvPr/>
          </p:nvSpPr>
          <p:spPr>
            <a:xfrm>
              <a:off x="6361960" y="4641176"/>
              <a:ext cx="2408582" cy="584775"/>
            </a:xfrm>
            <a:prstGeom prst="rect">
              <a:avLst/>
            </a:prstGeom>
            <a:noFill/>
          </p:spPr>
          <p:txBody>
            <a:bodyPr wrap="square" rtlCol="0">
              <a:spAutoFit/>
            </a:bodyPr>
            <a:lstStyle/>
            <a:p>
              <a:r>
                <a:rPr lang="en-US" altLang="zh-CN" sz="3200" dirty="0">
                  <a:latin typeface="Microsoft YaHei" charset="-122"/>
                  <a:ea typeface="Microsoft YaHei" charset="-122"/>
                  <a:cs typeface="Microsoft YaHei" charset="-122"/>
                  <a:sym typeface="+mn-lt"/>
                </a:rPr>
                <a:t>DCT</a:t>
              </a:r>
              <a:r>
                <a:rPr lang="zh-CN" altLang="en-US" sz="3200" dirty="0">
                  <a:latin typeface="Microsoft YaHei" charset="-122"/>
                  <a:ea typeface="Microsoft YaHei" charset="-122"/>
                  <a:cs typeface="Microsoft YaHei" charset="-122"/>
                  <a:sym typeface="+mn-lt"/>
                </a:rPr>
                <a:t>算法二</a:t>
              </a:r>
            </a:p>
          </p:txBody>
        </p:sp>
        <p:sp>
          <p:nvSpPr>
            <p:cNvPr id="29" name="文本框 2"/>
            <p:cNvSpPr txBox="1"/>
            <p:nvPr/>
          </p:nvSpPr>
          <p:spPr>
            <a:xfrm>
              <a:off x="9323853" y="4631080"/>
              <a:ext cx="2408582" cy="584775"/>
            </a:xfrm>
            <a:prstGeom prst="rect">
              <a:avLst/>
            </a:prstGeom>
            <a:noFill/>
          </p:spPr>
          <p:txBody>
            <a:bodyPr wrap="square" rtlCol="0">
              <a:spAutoFit/>
            </a:bodyPr>
            <a:lstStyle/>
            <a:p>
              <a:r>
                <a:rPr lang="en-US" altLang="zh-CN" sz="3200" dirty="0">
                  <a:latin typeface="Microsoft YaHei" charset="-122"/>
                  <a:ea typeface="Microsoft YaHei" charset="-122"/>
                  <a:cs typeface="Microsoft YaHei" charset="-122"/>
                  <a:sym typeface="+mn-lt"/>
                </a:rPr>
                <a:t>DCT</a:t>
              </a:r>
              <a:r>
                <a:rPr lang="zh-CN" altLang="en-US" sz="3200" dirty="0">
                  <a:latin typeface="Microsoft YaHei" charset="-122"/>
                  <a:ea typeface="Microsoft YaHei" charset="-122"/>
                  <a:cs typeface="Microsoft YaHei" charset="-122"/>
                  <a:sym typeface="+mn-lt"/>
                </a:rPr>
                <a:t>算法三</a:t>
              </a:r>
            </a:p>
          </p:txBody>
        </p:sp>
      </p:grpSp>
      <p:grpSp>
        <p:nvGrpSpPr>
          <p:cNvPr id="20" name="Group 19"/>
          <p:cNvGrpSpPr/>
          <p:nvPr/>
        </p:nvGrpSpPr>
        <p:grpSpPr>
          <a:xfrm>
            <a:off x="1026130" y="2258532"/>
            <a:ext cx="10283906" cy="3115550"/>
            <a:chOff x="1026130" y="2258532"/>
            <a:chExt cx="10283906" cy="3115550"/>
          </a:xfrm>
        </p:grpSpPr>
        <p:grpSp>
          <p:nvGrpSpPr>
            <p:cNvPr id="18" name="Group 17"/>
            <p:cNvGrpSpPr/>
            <p:nvPr/>
          </p:nvGrpSpPr>
          <p:grpSpPr>
            <a:xfrm>
              <a:off x="1026130" y="2258532"/>
              <a:ext cx="10283906" cy="2393015"/>
              <a:chOff x="1026130" y="2258532"/>
              <a:chExt cx="10283906" cy="2393015"/>
            </a:xfrm>
          </p:grpSpPr>
          <p:pic>
            <p:nvPicPr>
              <p:cNvPr id="11" name="Picture 10"/>
              <p:cNvPicPr>
                <a:picLocks noChangeAspect="1"/>
              </p:cNvPicPr>
              <p:nvPr/>
            </p:nvPicPr>
            <p:blipFill>
              <a:blip r:embed="rId10"/>
              <a:stretch>
                <a:fillRect/>
              </a:stretch>
            </p:blipFill>
            <p:spPr>
              <a:xfrm>
                <a:off x="1026130" y="2795805"/>
                <a:ext cx="10283906" cy="1855742"/>
              </a:xfrm>
              <a:prstGeom prst="rect">
                <a:avLst/>
              </a:prstGeom>
            </p:spPr>
          </p:pic>
          <p:sp>
            <p:nvSpPr>
              <p:cNvPr id="19" name="文本框 2"/>
              <p:cNvSpPr txBox="1"/>
              <p:nvPr/>
            </p:nvSpPr>
            <p:spPr>
              <a:xfrm>
                <a:off x="4142055" y="2258532"/>
                <a:ext cx="4052056" cy="523220"/>
              </a:xfrm>
              <a:prstGeom prst="rect">
                <a:avLst/>
              </a:prstGeom>
              <a:noFill/>
            </p:spPr>
            <p:txBody>
              <a:bodyPr wrap="square" rtlCol="0">
                <a:spAutoFit/>
              </a:bodyPr>
              <a:lstStyle/>
              <a:p>
                <a:r>
                  <a:rPr lang="en-US" altLang="zh-CN" sz="2800" dirty="0" err="1">
                    <a:latin typeface="Microsoft YaHei" charset="-122"/>
                    <a:ea typeface="Microsoft YaHei" charset="-122"/>
                    <a:cs typeface="Microsoft YaHei" charset="-122"/>
                    <a:sym typeface="+mn-lt"/>
                  </a:rPr>
                  <a:t>Koadak</a:t>
                </a:r>
                <a:r>
                  <a:rPr lang="zh-CN" altLang="en-US" sz="2800" dirty="0">
                    <a:latin typeface="Microsoft YaHei" charset="-122"/>
                    <a:ea typeface="Microsoft YaHei" charset="-122"/>
                    <a:cs typeface="Microsoft YaHei" charset="-122"/>
                    <a:sym typeface="+mn-lt"/>
                  </a:rPr>
                  <a:t>测试集实验数据</a:t>
                </a:r>
              </a:p>
            </p:txBody>
          </p:sp>
        </p:grpSp>
        <p:sp>
          <p:nvSpPr>
            <p:cNvPr id="30" name="文本框 2"/>
            <p:cNvSpPr txBox="1"/>
            <p:nvPr/>
          </p:nvSpPr>
          <p:spPr>
            <a:xfrm>
              <a:off x="3866929" y="4850862"/>
              <a:ext cx="5044097" cy="523220"/>
            </a:xfrm>
            <a:prstGeom prst="rect">
              <a:avLst/>
            </a:prstGeom>
            <a:noFill/>
          </p:spPr>
          <p:txBody>
            <a:bodyPr wrap="square" rtlCol="0">
              <a:spAutoFit/>
            </a:bodyPr>
            <a:lstStyle/>
            <a:p>
              <a:r>
                <a:rPr lang="zh-CN" altLang="en-US" sz="2800" dirty="0">
                  <a:latin typeface="Microsoft YaHei" charset="-122"/>
                  <a:ea typeface="Microsoft YaHei" charset="-122"/>
                  <a:cs typeface="Microsoft YaHei" charset="-122"/>
                  <a:sym typeface="+mn-lt"/>
                </a:rPr>
                <a:t>选取算法三代表</a:t>
              </a:r>
              <a:r>
                <a:rPr lang="en-US" altLang="zh-CN" sz="2800" dirty="0">
                  <a:latin typeface="Microsoft YaHei" charset="-122"/>
                  <a:ea typeface="Microsoft YaHei" charset="-122"/>
                  <a:cs typeface="Microsoft YaHei" charset="-122"/>
                  <a:sym typeface="+mn-lt"/>
                </a:rPr>
                <a:t>DCT</a:t>
              </a:r>
              <a:r>
                <a:rPr lang="zh-CN" altLang="en-US" sz="2800" dirty="0">
                  <a:latin typeface="Microsoft YaHei" charset="-122"/>
                  <a:ea typeface="Microsoft YaHei" charset="-122"/>
                  <a:cs typeface="Microsoft YaHei" charset="-122"/>
                  <a:sym typeface="+mn-lt"/>
                </a:rPr>
                <a:t>编码</a:t>
              </a:r>
            </a:p>
          </p:txBody>
        </p:sp>
      </p:grpSp>
    </p:spTree>
    <p:extLst>
      <p:ext uri="{BB962C8B-B14F-4D97-AF65-F5344CB8AC3E}">
        <p14:creationId xmlns:p14="http://schemas.microsoft.com/office/powerpoint/2010/main" val="17311533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21"/>
                                        </p:tgtEl>
                                        <p:attrNameLst>
                                          <p:attrName>ppt_y</p:attrName>
                                        </p:attrNameLst>
                                      </p:cBhvr>
                                      <p:tavLst>
                                        <p:tav tm="0">
                                          <p:val>
                                            <p:strVal val="#ppt_y"/>
                                          </p:val>
                                        </p:tav>
                                        <p:tav tm="100000">
                                          <p:val>
                                            <p:strVal val="#ppt_y+#ppt_h*1.125000"/>
                                          </p:val>
                                        </p:tav>
                                      </p:tavLst>
                                    </p:anim>
                                    <p:animEffect transition="out" filter="wipe(down)">
                                      <p:cBhvr>
                                        <p:cTn id="7" dur="500"/>
                                        <p:tgtEl>
                                          <p:spTgt spid="21"/>
                                        </p:tgtEl>
                                      </p:cBhvr>
                                    </p:animEffect>
                                    <p:set>
                                      <p:cBhvr>
                                        <p:cTn id="8" dur="1" fill="hold">
                                          <p:stCondLst>
                                            <p:cond delay="499"/>
                                          </p:stCondLst>
                                        </p:cTn>
                                        <p:tgtEl>
                                          <p:spTgt spid="21"/>
                                        </p:tgtEl>
                                        <p:attrNameLst>
                                          <p:attrName>style.visibility</p:attrName>
                                        </p:attrNameLst>
                                      </p:cBhvr>
                                      <p:to>
                                        <p:strVal val="hidden"/>
                                      </p:to>
                                    </p:se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5"/>
                                        </p:tgtEl>
                                        <p:attrNameLst>
                                          <p:attrName>ppt_y</p:attrName>
                                        </p:attrNameLst>
                                      </p:cBhvr>
                                      <p:tavLst>
                                        <p:tav tm="0">
                                          <p:val>
                                            <p:strVal val="#ppt_y"/>
                                          </p:val>
                                        </p:tav>
                                        <p:tav tm="100000">
                                          <p:val>
                                            <p:strVal val="#ppt_y+#ppt_h*1.125000"/>
                                          </p:val>
                                        </p:tav>
                                      </p:tavLst>
                                    </p:anim>
                                    <p:animEffect transition="out" filter="wipe(down)">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4" name="Group 23"/>
          <p:cNvGrpSpPr/>
          <p:nvPr/>
        </p:nvGrpSpPr>
        <p:grpSpPr>
          <a:xfrm>
            <a:off x="297950" y="254295"/>
            <a:ext cx="11218738" cy="6638045"/>
            <a:chOff x="297950" y="254295"/>
            <a:chExt cx="11218738" cy="6638045"/>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2"/>
            <p:cNvSpPr txBox="1"/>
            <p:nvPr/>
          </p:nvSpPr>
          <p:spPr>
            <a:xfrm>
              <a:off x="1181528" y="254295"/>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分形编码实验结果</a:t>
              </a:r>
            </a:p>
          </p:txBody>
        </p:sp>
        <p:grpSp>
          <p:nvGrpSpPr>
            <p:cNvPr id="11" name="Group 10"/>
            <p:cNvGrpSpPr/>
            <p:nvPr/>
          </p:nvGrpSpPr>
          <p:grpSpPr>
            <a:xfrm>
              <a:off x="523902" y="951630"/>
              <a:ext cx="10992786" cy="5940710"/>
              <a:chOff x="523902" y="951630"/>
              <a:chExt cx="10992786" cy="594071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902" y="951630"/>
                <a:ext cx="2520000" cy="2520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5294" y="951630"/>
                <a:ext cx="2520000" cy="2520000"/>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0991" y="951630"/>
                <a:ext cx="2520000" cy="2520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6688" y="951630"/>
                <a:ext cx="2520000" cy="25200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902" y="3910675"/>
                <a:ext cx="2520000" cy="2520000"/>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59599" y="3910675"/>
                <a:ext cx="2520000" cy="2520000"/>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96688" y="3910675"/>
                <a:ext cx="2520000" cy="2520000"/>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60991" y="3910675"/>
                <a:ext cx="2520000" cy="2520000"/>
              </a:xfrm>
              <a:prstGeom prst="rect">
                <a:avLst/>
              </a:prstGeom>
            </p:spPr>
          </p:pic>
          <p:sp>
            <p:nvSpPr>
              <p:cNvPr id="12" name="文本框 2"/>
              <p:cNvSpPr txBox="1"/>
              <p:nvPr/>
            </p:nvSpPr>
            <p:spPr>
              <a:xfrm>
                <a:off x="1027415" y="3449010"/>
                <a:ext cx="1480029" cy="461665"/>
              </a:xfrm>
              <a:prstGeom prst="rect">
                <a:avLst/>
              </a:prstGeom>
              <a:noFill/>
            </p:spPr>
            <p:txBody>
              <a:bodyPr wrap="square" rtlCol="0">
                <a:spAutoFit/>
              </a:bodyPr>
              <a:lstStyle/>
              <a:p>
                <a:r>
                  <a:rPr lang="zh-CN" altLang="en-US" sz="2400" dirty="0">
                    <a:latin typeface="Microsoft YaHei" charset="-122"/>
                    <a:ea typeface="Microsoft YaHei" charset="-122"/>
                    <a:cs typeface="Microsoft YaHei" charset="-122"/>
                    <a:sym typeface="+mn-lt"/>
                  </a:rPr>
                  <a:t>原始图像</a:t>
                </a:r>
              </a:p>
            </p:txBody>
          </p:sp>
          <p:sp>
            <p:nvSpPr>
              <p:cNvPr id="13" name="文本框 2"/>
              <p:cNvSpPr txBox="1"/>
              <p:nvPr/>
            </p:nvSpPr>
            <p:spPr>
              <a:xfrm>
                <a:off x="3863112" y="3471630"/>
                <a:ext cx="1480029" cy="461665"/>
              </a:xfrm>
              <a:prstGeom prst="rect">
                <a:avLst/>
              </a:prstGeom>
              <a:noFill/>
            </p:spPr>
            <p:txBody>
              <a:bodyPr wrap="square" rtlCol="0">
                <a:spAutoFit/>
              </a:bodyPr>
              <a:lstStyle/>
              <a:p>
                <a:r>
                  <a:rPr lang="en-US" altLang="zh-CN" sz="2400" dirty="0">
                    <a:latin typeface="Microsoft YaHei" charset="-122"/>
                    <a:ea typeface="Microsoft YaHei" charset="-122"/>
                    <a:cs typeface="Microsoft YaHei" charset="-122"/>
                    <a:sym typeface="+mn-lt"/>
                  </a:rPr>
                  <a:t>0</a:t>
                </a:r>
                <a:r>
                  <a:rPr lang="zh-CN" altLang="en-US" sz="2400" dirty="0">
                    <a:latin typeface="Microsoft YaHei" charset="-122"/>
                    <a:ea typeface="Microsoft YaHei" charset="-122"/>
                    <a:cs typeface="Microsoft YaHei" charset="-122"/>
                    <a:sym typeface="+mn-lt"/>
                  </a:rPr>
                  <a:t>次迭代</a:t>
                </a:r>
              </a:p>
            </p:txBody>
          </p:sp>
          <p:sp>
            <p:nvSpPr>
              <p:cNvPr id="14" name="文本框 2"/>
              <p:cNvSpPr txBox="1"/>
              <p:nvPr/>
            </p:nvSpPr>
            <p:spPr>
              <a:xfrm>
                <a:off x="6664504" y="3471630"/>
                <a:ext cx="1480029" cy="461665"/>
              </a:xfrm>
              <a:prstGeom prst="rect">
                <a:avLst/>
              </a:prstGeom>
              <a:noFill/>
            </p:spPr>
            <p:txBody>
              <a:bodyPr wrap="square" rtlCol="0">
                <a:spAutoFit/>
              </a:bodyPr>
              <a:lstStyle/>
              <a:p>
                <a:r>
                  <a:rPr lang="en-US" altLang="zh-CN" sz="2400" dirty="0">
                    <a:latin typeface="Microsoft YaHei" charset="-122"/>
                    <a:ea typeface="Microsoft YaHei" charset="-122"/>
                    <a:cs typeface="Microsoft YaHei" charset="-122"/>
                    <a:sym typeface="+mn-lt"/>
                  </a:rPr>
                  <a:t>1</a:t>
                </a:r>
                <a:r>
                  <a:rPr lang="zh-CN" altLang="en-US" sz="2400" dirty="0">
                    <a:latin typeface="Microsoft YaHei" charset="-122"/>
                    <a:ea typeface="Microsoft YaHei" charset="-122"/>
                    <a:cs typeface="Microsoft YaHei" charset="-122"/>
                    <a:sym typeface="+mn-lt"/>
                  </a:rPr>
                  <a:t>次迭代</a:t>
                </a:r>
              </a:p>
            </p:txBody>
          </p:sp>
          <p:sp>
            <p:nvSpPr>
              <p:cNvPr id="15" name="文本框 2"/>
              <p:cNvSpPr txBox="1"/>
              <p:nvPr/>
            </p:nvSpPr>
            <p:spPr>
              <a:xfrm>
                <a:off x="9506795" y="3471630"/>
                <a:ext cx="1480029" cy="461665"/>
              </a:xfrm>
              <a:prstGeom prst="rect">
                <a:avLst/>
              </a:prstGeom>
              <a:noFill/>
            </p:spPr>
            <p:txBody>
              <a:bodyPr wrap="square" rtlCol="0">
                <a:spAutoFit/>
              </a:bodyPr>
              <a:lstStyle/>
              <a:p>
                <a:r>
                  <a:rPr lang="en-US" altLang="zh-CN" sz="2400" dirty="0">
                    <a:latin typeface="Microsoft YaHei" charset="-122"/>
                    <a:ea typeface="Microsoft YaHei" charset="-122"/>
                    <a:cs typeface="Microsoft YaHei" charset="-122"/>
                    <a:sym typeface="+mn-lt"/>
                  </a:rPr>
                  <a:t>2</a:t>
                </a:r>
                <a:r>
                  <a:rPr lang="zh-CN" altLang="en-US" sz="2400" dirty="0">
                    <a:latin typeface="Microsoft YaHei" charset="-122"/>
                    <a:ea typeface="Microsoft YaHei" charset="-122"/>
                    <a:cs typeface="Microsoft YaHei" charset="-122"/>
                    <a:sym typeface="+mn-lt"/>
                  </a:rPr>
                  <a:t>次迭代</a:t>
                </a:r>
              </a:p>
            </p:txBody>
          </p:sp>
          <p:sp>
            <p:nvSpPr>
              <p:cNvPr id="16" name="文本框 2"/>
              <p:cNvSpPr txBox="1"/>
              <p:nvPr/>
            </p:nvSpPr>
            <p:spPr>
              <a:xfrm>
                <a:off x="1027415" y="6408055"/>
                <a:ext cx="1480029" cy="461665"/>
              </a:xfrm>
              <a:prstGeom prst="rect">
                <a:avLst/>
              </a:prstGeom>
              <a:noFill/>
            </p:spPr>
            <p:txBody>
              <a:bodyPr wrap="square" rtlCol="0">
                <a:spAutoFit/>
              </a:bodyPr>
              <a:lstStyle/>
              <a:p>
                <a:r>
                  <a:rPr lang="en-US" altLang="zh-CN" sz="2400" dirty="0">
                    <a:latin typeface="Microsoft YaHei" charset="-122"/>
                    <a:ea typeface="Microsoft YaHei" charset="-122"/>
                    <a:cs typeface="Microsoft YaHei" charset="-122"/>
                    <a:sym typeface="+mn-lt"/>
                  </a:rPr>
                  <a:t>3</a:t>
                </a:r>
                <a:r>
                  <a:rPr lang="zh-CN" altLang="en-US" sz="2400" dirty="0">
                    <a:latin typeface="Microsoft YaHei" charset="-122"/>
                    <a:ea typeface="Microsoft YaHei" charset="-122"/>
                    <a:cs typeface="Microsoft YaHei" charset="-122"/>
                    <a:sym typeface="+mn-lt"/>
                  </a:rPr>
                  <a:t>次迭代</a:t>
                </a:r>
              </a:p>
            </p:txBody>
          </p:sp>
          <p:sp>
            <p:nvSpPr>
              <p:cNvPr id="17" name="文本框 2"/>
              <p:cNvSpPr txBox="1"/>
              <p:nvPr/>
            </p:nvSpPr>
            <p:spPr>
              <a:xfrm>
                <a:off x="3863112" y="6430675"/>
                <a:ext cx="1480029" cy="461665"/>
              </a:xfrm>
              <a:prstGeom prst="rect">
                <a:avLst/>
              </a:prstGeom>
              <a:noFill/>
            </p:spPr>
            <p:txBody>
              <a:bodyPr wrap="square" rtlCol="0">
                <a:spAutoFit/>
              </a:bodyPr>
              <a:lstStyle/>
              <a:p>
                <a:r>
                  <a:rPr lang="en-US" altLang="zh-CN" sz="2400" dirty="0">
                    <a:latin typeface="Microsoft YaHei" charset="-122"/>
                    <a:ea typeface="Microsoft YaHei" charset="-122"/>
                    <a:cs typeface="Microsoft YaHei" charset="-122"/>
                    <a:sym typeface="+mn-lt"/>
                  </a:rPr>
                  <a:t>4</a:t>
                </a:r>
                <a:r>
                  <a:rPr lang="zh-CN" altLang="en-US" sz="2400" dirty="0">
                    <a:latin typeface="Microsoft YaHei" charset="-122"/>
                    <a:ea typeface="Microsoft YaHei" charset="-122"/>
                    <a:cs typeface="Microsoft YaHei" charset="-122"/>
                    <a:sym typeface="+mn-lt"/>
                  </a:rPr>
                  <a:t>次迭代</a:t>
                </a:r>
              </a:p>
            </p:txBody>
          </p:sp>
          <p:sp>
            <p:nvSpPr>
              <p:cNvPr id="18" name="文本框 2"/>
              <p:cNvSpPr txBox="1"/>
              <p:nvPr/>
            </p:nvSpPr>
            <p:spPr>
              <a:xfrm>
                <a:off x="6664504" y="6430675"/>
                <a:ext cx="1480029" cy="461665"/>
              </a:xfrm>
              <a:prstGeom prst="rect">
                <a:avLst/>
              </a:prstGeom>
              <a:noFill/>
            </p:spPr>
            <p:txBody>
              <a:bodyPr wrap="square" rtlCol="0">
                <a:spAutoFit/>
              </a:bodyPr>
              <a:lstStyle/>
              <a:p>
                <a:r>
                  <a:rPr lang="en-US" altLang="zh-CN" sz="2400" dirty="0">
                    <a:latin typeface="Microsoft YaHei" charset="-122"/>
                    <a:ea typeface="Microsoft YaHei" charset="-122"/>
                    <a:cs typeface="Microsoft YaHei" charset="-122"/>
                    <a:sym typeface="+mn-lt"/>
                  </a:rPr>
                  <a:t>5</a:t>
                </a:r>
                <a:r>
                  <a:rPr lang="zh-CN" altLang="en-US" sz="2400" dirty="0">
                    <a:latin typeface="Microsoft YaHei" charset="-122"/>
                    <a:ea typeface="Microsoft YaHei" charset="-122"/>
                    <a:cs typeface="Microsoft YaHei" charset="-122"/>
                    <a:sym typeface="+mn-lt"/>
                  </a:rPr>
                  <a:t>次迭代</a:t>
                </a:r>
              </a:p>
            </p:txBody>
          </p:sp>
          <p:sp>
            <p:nvSpPr>
              <p:cNvPr id="19" name="文本框 2"/>
              <p:cNvSpPr txBox="1"/>
              <p:nvPr/>
            </p:nvSpPr>
            <p:spPr>
              <a:xfrm>
                <a:off x="9506795" y="6430675"/>
                <a:ext cx="1480029" cy="461665"/>
              </a:xfrm>
              <a:prstGeom prst="rect">
                <a:avLst/>
              </a:prstGeom>
              <a:noFill/>
            </p:spPr>
            <p:txBody>
              <a:bodyPr wrap="square" rtlCol="0">
                <a:spAutoFit/>
              </a:bodyPr>
              <a:lstStyle/>
              <a:p>
                <a:r>
                  <a:rPr lang="en-US" altLang="zh-CN" sz="2400" dirty="0">
                    <a:latin typeface="Microsoft YaHei" charset="-122"/>
                    <a:ea typeface="Microsoft YaHei" charset="-122"/>
                    <a:cs typeface="Microsoft YaHei" charset="-122"/>
                    <a:sym typeface="+mn-lt"/>
                  </a:rPr>
                  <a:t>10</a:t>
                </a:r>
                <a:r>
                  <a:rPr lang="zh-CN" altLang="en-US" sz="2400" dirty="0">
                    <a:latin typeface="Microsoft YaHei" charset="-122"/>
                    <a:ea typeface="Microsoft YaHei" charset="-122"/>
                    <a:cs typeface="Microsoft YaHei" charset="-122"/>
                    <a:sym typeface="+mn-lt"/>
                  </a:rPr>
                  <a:t>次迭代</a:t>
                </a:r>
              </a:p>
            </p:txBody>
          </p:sp>
        </p:grpSp>
      </p:grpSp>
      <p:grpSp>
        <p:nvGrpSpPr>
          <p:cNvPr id="36" name="Group 35"/>
          <p:cNvGrpSpPr/>
          <p:nvPr/>
        </p:nvGrpSpPr>
        <p:grpSpPr>
          <a:xfrm>
            <a:off x="80444" y="8785"/>
            <a:ext cx="11185656" cy="6827179"/>
            <a:chOff x="80444" y="8785"/>
            <a:chExt cx="11185656" cy="6827179"/>
          </a:xfrm>
        </p:grpSpPr>
        <p:grpSp>
          <p:nvGrpSpPr>
            <p:cNvPr id="27" name="Group 26"/>
            <p:cNvGrpSpPr/>
            <p:nvPr/>
          </p:nvGrpSpPr>
          <p:grpSpPr>
            <a:xfrm>
              <a:off x="1776205" y="8785"/>
              <a:ext cx="9489895" cy="4663174"/>
              <a:chOff x="1776205" y="8785"/>
              <a:chExt cx="9489895" cy="4663174"/>
            </a:xfrm>
          </p:grpSpPr>
          <p:grpSp>
            <p:nvGrpSpPr>
              <p:cNvPr id="22" name="Group 21"/>
              <p:cNvGrpSpPr/>
              <p:nvPr/>
            </p:nvGrpSpPr>
            <p:grpSpPr>
              <a:xfrm>
                <a:off x="1776205" y="8785"/>
                <a:ext cx="9225020" cy="1981884"/>
                <a:chOff x="1720849" y="1968581"/>
                <a:chExt cx="10029444" cy="2154705"/>
              </a:xfrm>
            </p:grpSpPr>
            <p:pic>
              <p:nvPicPr>
                <p:cNvPr id="21" name="Picture 20"/>
                <p:cNvPicPr>
                  <a:picLocks noChangeAspect="1"/>
                </p:cNvPicPr>
                <p:nvPr/>
              </p:nvPicPr>
              <p:blipFill>
                <a:blip r:embed="rId12"/>
                <a:stretch>
                  <a:fillRect/>
                </a:stretch>
              </p:blipFill>
              <p:spPr>
                <a:xfrm>
                  <a:off x="1720849" y="2449286"/>
                  <a:ext cx="10029444" cy="1674000"/>
                </a:xfrm>
                <a:prstGeom prst="rect">
                  <a:avLst/>
                </a:prstGeom>
              </p:spPr>
            </p:pic>
            <p:sp>
              <p:nvSpPr>
                <p:cNvPr id="23" name="文本框 2"/>
                <p:cNvSpPr txBox="1"/>
                <p:nvPr/>
              </p:nvSpPr>
              <p:spPr>
                <a:xfrm>
                  <a:off x="5017349" y="1968581"/>
                  <a:ext cx="4052056" cy="501922"/>
                </a:xfrm>
                <a:prstGeom prst="rect">
                  <a:avLst/>
                </a:prstGeom>
                <a:noFill/>
              </p:spPr>
              <p:txBody>
                <a:bodyPr wrap="square" rtlCol="0">
                  <a:spAutoFit/>
                </a:bodyPr>
                <a:lstStyle/>
                <a:p>
                  <a:r>
                    <a:rPr lang="en-US" altLang="zh-CN" sz="2400" dirty="0" err="1">
                      <a:latin typeface="Microsoft YaHei" charset="-122"/>
                      <a:ea typeface="Microsoft YaHei" charset="-122"/>
                      <a:cs typeface="Microsoft YaHei" charset="-122"/>
                      <a:sym typeface="+mn-lt"/>
                    </a:rPr>
                    <a:t>Lenna</a:t>
                  </a:r>
                  <a:r>
                    <a:rPr lang="zh-CN" altLang="en-US" sz="2400" dirty="0">
                      <a:latin typeface="Microsoft YaHei" charset="-122"/>
                      <a:ea typeface="Microsoft YaHei" charset="-122"/>
                      <a:cs typeface="Microsoft YaHei" charset="-122"/>
                      <a:sym typeface="+mn-lt"/>
                    </a:rPr>
                    <a:t>图像实验数据</a:t>
                  </a:r>
                </a:p>
              </p:txBody>
            </p:sp>
          </p:grpSp>
          <p:sp>
            <p:nvSpPr>
              <p:cNvPr id="26" name="Rectangle 25"/>
              <p:cNvSpPr/>
              <p:nvPr/>
            </p:nvSpPr>
            <p:spPr>
              <a:xfrm>
                <a:off x="6948038" y="2732967"/>
                <a:ext cx="4318062" cy="1938992"/>
              </a:xfrm>
              <a:prstGeom prst="rect">
                <a:avLst/>
              </a:prstGeom>
            </p:spPr>
            <p:txBody>
              <a:bodyPr wrap="square">
                <a:spAutoFit/>
              </a:bodyPr>
              <a:lstStyle/>
              <a:p>
                <a:r>
                  <a:rPr lang="en-US" altLang="zh-CN" sz="2400" dirty="0">
                    <a:latin typeface="Microsoft YaHei" charset="-122"/>
                    <a:ea typeface="Microsoft YaHei" charset="-122"/>
                    <a:cs typeface="Microsoft YaHei" charset="-122"/>
                  </a:rPr>
                  <a:t>R</a:t>
                </a:r>
                <a:r>
                  <a:rPr lang="zh-CN" altLang="en-US" sz="2400" dirty="0">
                    <a:latin typeface="Microsoft YaHei" charset="-122"/>
                    <a:ea typeface="Microsoft YaHei" charset="-122"/>
                    <a:cs typeface="Microsoft YaHei" charset="-122"/>
                  </a:rPr>
                  <a:t>块和</a:t>
                </a:r>
                <a:r>
                  <a:rPr lang="en-US" altLang="zh-CN" sz="2400" dirty="0">
                    <a:latin typeface="Microsoft YaHei" charset="-122"/>
                    <a:ea typeface="Microsoft YaHei" charset="-122"/>
                    <a:cs typeface="Microsoft YaHei" charset="-122"/>
                  </a:rPr>
                  <a:t>D</a:t>
                </a:r>
                <a:r>
                  <a:rPr lang="zh-CN" altLang="en-US" sz="2400" dirty="0">
                    <a:latin typeface="Microsoft YaHei" charset="-122"/>
                    <a:ea typeface="Microsoft YaHei" charset="-122"/>
                    <a:cs typeface="Microsoft YaHei" charset="-122"/>
                  </a:rPr>
                  <a:t>块的大小分别为</a:t>
                </a:r>
                <a:r>
                  <a:rPr lang="en-US" altLang="zh-CN" sz="2400" dirty="0">
                    <a:latin typeface="Microsoft YaHei" charset="-122"/>
                    <a:ea typeface="Microsoft YaHei" charset="-122"/>
                    <a:cs typeface="Microsoft YaHei" charset="-122"/>
                  </a:rPr>
                  <a:t>8x8</a:t>
                </a:r>
                <a:r>
                  <a:rPr lang="zh-CN" altLang="en-US" sz="2400" dirty="0">
                    <a:latin typeface="Microsoft YaHei" charset="-122"/>
                    <a:ea typeface="Microsoft YaHei" charset="-122"/>
                    <a:cs typeface="Microsoft YaHei" charset="-122"/>
                  </a:rPr>
                  <a:t>和</a:t>
                </a:r>
                <a:r>
                  <a:rPr lang="en-US" altLang="zh-CN" sz="2400" dirty="0">
                    <a:latin typeface="Microsoft YaHei" charset="-122"/>
                    <a:ea typeface="Microsoft YaHei" charset="-122"/>
                    <a:cs typeface="Microsoft YaHei" charset="-122"/>
                  </a:rPr>
                  <a:t>16x16</a:t>
                </a:r>
                <a:r>
                  <a:rPr lang="zh-CN" altLang="en-US" sz="2400" dirty="0">
                    <a:latin typeface="Microsoft YaHei" charset="-122"/>
                    <a:ea typeface="Microsoft YaHei" charset="-122"/>
                    <a:cs typeface="Microsoft YaHei" charset="-122"/>
                  </a:rPr>
                  <a:t>，取步长</a:t>
                </a:r>
                <a:r>
                  <a:rPr lang="en-US" altLang="zh-CN" sz="2400" dirty="0">
                    <a:latin typeface="Microsoft YaHei" charset="-122"/>
                    <a:ea typeface="Microsoft YaHei" charset="-122"/>
                    <a:cs typeface="Microsoft YaHei" charset="-122"/>
                  </a:rPr>
                  <a:t>=16</a:t>
                </a:r>
                <a:r>
                  <a:rPr lang="zh-CN" altLang="en-US" sz="2400" dirty="0">
                    <a:latin typeface="Microsoft YaHei" charset="-122"/>
                    <a:ea typeface="Microsoft YaHei" charset="-122"/>
                    <a:cs typeface="Microsoft YaHei" charset="-122"/>
                  </a:rPr>
                  <a:t>。</a:t>
                </a:r>
                <a:endParaRPr lang="en-US" altLang="zh-CN" sz="2400" dirty="0">
                  <a:latin typeface="Microsoft YaHei" charset="-122"/>
                  <a:ea typeface="Microsoft YaHei" charset="-122"/>
                  <a:cs typeface="Microsoft YaHei" charset="-122"/>
                </a:endParaRPr>
              </a:p>
              <a:p>
                <a:endParaRPr lang="en-US" altLang="zh-CN" sz="2400" dirty="0">
                  <a:latin typeface="Microsoft YaHei" charset="-122"/>
                  <a:ea typeface="Microsoft YaHei" charset="-122"/>
                  <a:cs typeface="Microsoft YaHei" charset="-122"/>
                </a:endParaRPr>
              </a:p>
              <a:p>
                <a:r>
                  <a:rPr lang="zh-CN" altLang="en-US" sz="2400" dirty="0">
                    <a:latin typeface="Microsoft YaHei" charset="-122"/>
                    <a:ea typeface="Microsoft YaHei" charset="-122"/>
                    <a:cs typeface="Microsoft YaHei" charset="-122"/>
                  </a:rPr>
                  <a:t>编码共耗时</a:t>
                </a:r>
                <a:r>
                  <a:rPr lang="en-US" sz="2400" dirty="0">
                    <a:latin typeface="Microsoft YaHei" charset="-122"/>
                    <a:ea typeface="Microsoft YaHei" charset="-122"/>
                    <a:cs typeface="Microsoft YaHei" charset="-122"/>
                  </a:rPr>
                  <a:t>663.85s,</a:t>
                </a:r>
                <a:endParaRPr lang="en-US" altLang="zh-CN" sz="2400" dirty="0">
                  <a:latin typeface="Microsoft YaHei" charset="-122"/>
                  <a:ea typeface="Microsoft YaHei" charset="-122"/>
                  <a:cs typeface="Microsoft YaHei" charset="-122"/>
                </a:endParaRPr>
              </a:p>
              <a:p>
                <a:r>
                  <a:rPr lang="zh-CN" altLang="en-US" sz="2400" dirty="0">
                    <a:latin typeface="Microsoft YaHei" charset="-122"/>
                    <a:ea typeface="Microsoft YaHei" charset="-122"/>
                    <a:cs typeface="Microsoft YaHei" charset="-122"/>
                  </a:rPr>
                  <a:t>约为</a:t>
                </a:r>
                <a:r>
                  <a:rPr lang="en-US" altLang="zh-CN" sz="2400" dirty="0">
                    <a:latin typeface="Microsoft YaHei" charset="-122"/>
                    <a:ea typeface="Microsoft YaHei" charset="-122"/>
                    <a:cs typeface="Microsoft YaHei" charset="-122"/>
                  </a:rPr>
                  <a:t>DCT</a:t>
                </a:r>
                <a:r>
                  <a:rPr lang="zh-CN" altLang="en-US" sz="2400" dirty="0">
                    <a:latin typeface="Microsoft YaHei" charset="-122"/>
                    <a:ea typeface="Microsoft YaHei" charset="-122"/>
                    <a:cs typeface="Microsoft YaHei" charset="-122"/>
                  </a:rPr>
                  <a:t>算法的</a:t>
                </a:r>
                <a:r>
                  <a:rPr lang="en-US" sz="2400" dirty="0">
                    <a:latin typeface="Microsoft YaHei" charset="-122"/>
                    <a:ea typeface="Microsoft YaHei" charset="-122"/>
                    <a:cs typeface="Microsoft YaHei" charset="-122"/>
                  </a:rPr>
                  <a:t>170</a:t>
                </a:r>
                <a:r>
                  <a:rPr lang="zh-CN" altLang="en-US" sz="2400" dirty="0">
                    <a:latin typeface="Microsoft YaHei" charset="-122"/>
                    <a:ea typeface="Microsoft YaHei" charset="-122"/>
                    <a:cs typeface="Microsoft YaHei" charset="-122"/>
                  </a:rPr>
                  <a:t>倍。</a:t>
                </a:r>
                <a:r>
                  <a:rPr lang="en-GB" sz="2400" dirty="0">
                    <a:latin typeface="Microsoft YaHei" charset="-122"/>
                    <a:ea typeface="Microsoft YaHei" charset="-122"/>
                    <a:cs typeface="Microsoft YaHei" charset="-122"/>
                  </a:rPr>
                  <a:t> </a:t>
                </a:r>
                <a:endParaRPr lang="en-US" sz="2400" dirty="0">
                  <a:latin typeface="Microsoft YaHei" charset="-122"/>
                  <a:ea typeface="Microsoft YaHei" charset="-122"/>
                  <a:cs typeface="Microsoft YaHei" charset="-122"/>
                </a:endParaRPr>
              </a:p>
            </p:txBody>
          </p:sp>
        </p:grpSp>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444" y="1971864"/>
              <a:ext cx="6489700" cy="4864100"/>
            </a:xfrm>
            <a:prstGeom prst="rect">
              <a:avLst/>
            </a:prstGeom>
          </p:spPr>
        </p:pic>
      </p:grpSp>
    </p:spTree>
    <p:extLst>
      <p:ext uri="{BB962C8B-B14F-4D97-AF65-F5344CB8AC3E}">
        <p14:creationId xmlns:p14="http://schemas.microsoft.com/office/powerpoint/2010/main" val="8427445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24"/>
                                        </p:tgtEl>
                                        <p:attrNameLst>
                                          <p:attrName>ppt_y</p:attrName>
                                        </p:attrNameLst>
                                      </p:cBhvr>
                                      <p:tavLst>
                                        <p:tav tm="0">
                                          <p:val>
                                            <p:strVal val="#ppt_y"/>
                                          </p:val>
                                        </p:tav>
                                        <p:tav tm="100000">
                                          <p:val>
                                            <p:strVal val="#ppt_y+#ppt_h*1.125000"/>
                                          </p:val>
                                        </p:tav>
                                      </p:tavLst>
                                    </p:anim>
                                    <p:animEffect transition="out" filter="wipe(down)">
                                      <p:cBhvr>
                                        <p:cTn id="7" dur="500"/>
                                        <p:tgtEl>
                                          <p:spTgt spid="24"/>
                                        </p:tgtEl>
                                      </p:cBhvr>
                                    </p:animEffect>
                                    <p:set>
                                      <p:cBhvr>
                                        <p:cTn id="8" dur="1" fill="hold">
                                          <p:stCondLst>
                                            <p:cond delay="499"/>
                                          </p:stCondLst>
                                        </p:cTn>
                                        <p:tgtEl>
                                          <p:spTgt spid="24"/>
                                        </p:tgtEl>
                                        <p:attrNameLst>
                                          <p:attrName>style.visibility</p:attrName>
                                        </p:attrNameLst>
                                      </p:cBhvr>
                                      <p:to>
                                        <p:strVal val="hidden"/>
                                      </p:to>
                                    </p:set>
                                  </p:childTnLst>
                                </p:cTn>
                              </p:par>
                              <p:par>
                                <p:cTn id="9" presetID="1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2"/>
          <p:cNvSpPr txBox="1"/>
          <p:nvPr/>
        </p:nvSpPr>
        <p:spPr>
          <a:xfrm>
            <a:off x="1181528" y="254295"/>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混合编码实验结果</a:t>
            </a:r>
          </a:p>
        </p:txBody>
      </p:sp>
      <p:grpSp>
        <p:nvGrpSpPr>
          <p:cNvPr id="7" name="Group 6"/>
          <p:cNvGrpSpPr/>
          <p:nvPr/>
        </p:nvGrpSpPr>
        <p:grpSpPr>
          <a:xfrm>
            <a:off x="297950" y="0"/>
            <a:ext cx="11802822" cy="6608995"/>
            <a:chOff x="297950" y="0"/>
            <a:chExt cx="11802822" cy="6608995"/>
          </a:xfrm>
        </p:grpSpPr>
        <p:sp>
          <p:nvSpPr>
            <p:cNvPr id="3" name="Rectangle 2"/>
            <p:cNvSpPr/>
            <p:nvPr/>
          </p:nvSpPr>
          <p:spPr>
            <a:xfrm>
              <a:off x="493699" y="2717468"/>
              <a:ext cx="3686415" cy="1200329"/>
            </a:xfrm>
            <a:prstGeom prst="rect">
              <a:avLst/>
            </a:prstGeom>
          </p:spPr>
          <p:txBody>
            <a:bodyPr wrap="square">
              <a:spAutoFit/>
            </a:bodyPr>
            <a:lstStyle/>
            <a:p>
              <a:r>
                <a:rPr lang="zh-CN" altLang="en-US" dirty="0">
                  <a:latin typeface="Microsoft YaHei" charset="-122"/>
                  <a:ea typeface="Microsoft YaHei" charset="-122"/>
                  <a:cs typeface="Microsoft YaHei" charset="-122"/>
                </a:rPr>
                <a:t>实验中</a:t>
              </a:r>
              <a:r>
                <a:rPr lang="en-US" altLang="zh-CN" dirty="0">
                  <a:latin typeface="Microsoft YaHei" charset="-122"/>
                  <a:ea typeface="Microsoft YaHei" charset="-122"/>
                  <a:cs typeface="Microsoft YaHei" charset="-122"/>
                </a:rPr>
                <a:t>R</a:t>
              </a:r>
              <a:r>
                <a:rPr lang="zh-CN" altLang="en-US" dirty="0">
                  <a:latin typeface="Microsoft YaHei" charset="-122"/>
                  <a:ea typeface="Microsoft YaHei" charset="-122"/>
                  <a:cs typeface="Microsoft YaHei" charset="-122"/>
                </a:rPr>
                <a:t>块和</a:t>
              </a:r>
              <a:r>
                <a:rPr lang="en-US" altLang="zh-CN" dirty="0">
                  <a:latin typeface="Microsoft YaHei" charset="-122"/>
                  <a:ea typeface="Microsoft YaHei" charset="-122"/>
                  <a:cs typeface="Microsoft YaHei" charset="-122"/>
                </a:rPr>
                <a:t>D</a:t>
              </a:r>
              <a:r>
                <a:rPr lang="zh-CN" altLang="en-US" dirty="0">
                  <a:latin typeface="Microsoft YaHei" charset="-122"/>
                  <a:ea typeface="Microsoft YaHei" charset="-122"/>
                  <a:cs typeface="Microsoft YaHei" charset="-122"/>
                </a:rPr>
                <a:t>块的大小分别为</a:t>
              </a:r>
              <a:r>
                <a:rPr lang="en-US" altLang="zh-CN" dirty="0">
                  <a:latin typeface="Microsoft YaHei" charset="-122"/>
                  <a:ea typeface="Microsoft YaHei" charset="-122"/>
                  <a:cs typeface="Microsoft YaHei" charset="-122"/>
                </a:rPr>
                <a:t>8x8</a:t>
              </a:r>
              <a:r>
                <a:rPr lang="zh-CN" altLang="en-US" dirty="0">
                  <a:latin typeface="Microsoft YaHei" charset="-122"/>
                  <a:ea typeface="Microsoft YaHei" charset="-122"/>
                  <a:cs typeface="Microsoft YaHei" charset="-122"/>
                </a:rPr>
                <a:t>和</a:t>
              </a:r>
              <a:r>
                <a:rPr lang="en-US" altLang="zh-CN" dirty="0">
                  <a:latin typeface="Microsoft YaHei" charset="-122"/>
                  <a:ea typeface="Microsoft YaHei" charset="-122"/>
                  <a:cs typeface="Microsoft YaHei" charset="-122"/>
                </a:rPr>
                <a:t>16x16</a:t>
              </a:r>
              <a:r>
                <a:rPr lang="zh-CN" altLang="en-US" dirty="0">
                  <a:latin typeface="Microsoft YaHei" charset="-122"/>
                  <a:ea typeface="Microsoft YaHei" charset="-122"/>
                  <a:cs typeface="Microsoft YaHei" charset="-122"/>
                </a:rPr>
                <a:t>，取步长</a:t>
              </a:r>
              <a:r>
                <a:rPr lang="en-US" altLang="zh-CN" dirty="0">
                  <a:latin typeface="Microsoft YaHei" charset="-122"/>
                  <a:ea typeface="Microsoft YaHei" charset="-122"/>
                  <a:cs typeface="Microsoft YaHei" charset="-122"/>
                </a:rPr>
                <a:t>=16</a:t>
              </a:r>
              <a:r>
                <a:rPr lang="zh-CN" altLang="en-US" dirty="0">
                  <a:latin typeface="Microsoft YaHei" charset="-122"/>
                  <a:ea typeface="Microsoft YaHei" charset="-122"/>
                  <a:cs typeface="Microsoft YaHei" charset="-122"/>
                </a:rPr>
                <a:t>，图像重分割子块大小</a:t>
              </a:r>
              <a:r>
                <a:rPr lang="en-US" altLang="zh-CN" dirty="0">
                  <a:latin typeface="Microsoft YaHei" charset="-122"/>
                  <a:ea typeface="Microsoft YaHei" charset="-122"/>
                  <a:cs typeface="Microsoft YaHei" charset="-122"/>
                </a:rPr>
                <a:t>16x16</a:t>
              </a:r>
              <a:r>
                <a:rPr lang="zh-CN" altLang="en-US" dirty="0">
                  <a:latin typeface="Microsoft YaHei" charset="-122"/>
                  <a:ea typeface="Microsoft YaHei" charset="-122"/>
                  <a:cs typeface="Microsoft YaHei" charset="-122"/>
                </a:rPr>
                <a:t>，迭代次数为</a:t>
              </a:r>
              <a:r>
                <a:rPr lang="en-US" altLang="zh-CN" dirty="0">
                  <a:latin typeface="Microsoft YaHei" charset="-122"/>
                  <a:ea typeface="Microsoft YaHei" charset="-122"/>
                  <a:cs typeface="Microsoft YaHei" charset="-122"/>
                </a:rPr>
                <a:t>10</a:t>
              </a:r>
              <a:r>
                <a:rPr lang="zh-CN" altLang="en-US" dirty="0">
                  <a:latin typeface="Microsoft YaHei" charset="-122"/>
                  <a:ea typeface="Microsoft YaHei" charset="-122"/>
                  <a:cs typeface="Microsoft YaHei" charset="-122"/>
                </a:rPr>
                <a:t>次。</a:t>
              </a:r>
              <a:endParaRPr lang="en-US" altLang="zh-CN" dirty="0">
                <a:latin typeface="Microsoft YaHei" charset="-122"/>
                <a:ea typeface="Microsoft YaHei" charset="-122"/>
                <a:cs typeface="Microsoft YaHei" charset="-122"/>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4728" y="0"/>
              <a:ext cx="6486044" cy="4864532"/>
            </a:xfrm>
            <a:prstGeom prst="rect">
              <a:avLst/>
            </a:prstGeom>
          </p:spPr>
        </p:pic>
        <p:pic>
          <p:nvPicPr>
            <p:cNvPr id="6" name="Picture 5"/>
            <p:cNvPicPr>
              <a:picLocks noChangeAspect="1"/>
            </p:cNvPicPr>
            <p:nvPr/>
          </p:nvPicPr>
          <p:blipFill>
            <a:blip r:embed="rId5"/>
            <a:stretch>
              <a:fillRect/>
            </a:stretch>
          </p:blipFill>
          <p:spPr>
            <a:xfrm>
              <a:off x="297950" y="4983395"/>
              <a:ext cx="8559800" cy="1625600"/>
            </a:xfrm>
            <a:prstGeom prst="rect">
              <a:avLst/>
            </a:prstGeom>
          </p:spPr>
        </p:pic>
      </p:grpSp>
      <p:grpSp>
        <p:nvGrpSpPr>
          <p:cNvPr id="10" name="Group 9"/>
          <p:cNvGrpSpPr/>
          <p:nvPr/>
        </p:nvGrpSpPr>
        <p:grpSpPr>
          <a:xfrm>
            <a:off x="493699" y="1072243"/>
            <a:ext cx="10889149" cy="5334000"/>
            <a:chOff x="493699" y="1072243"/>
            <a:chExt cx="10889149" cy="533400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699" y="1072243"/>
              <a:ext cx="7112000" cy="5334000"/>
            </a:xfrm>
            <a:prstGeom prst="rect">
              <a:avLst/>
            </a:prstGeom>
          </p:spPr>
        </p:pic>
        <p:sp>
          <p:nvSpPr>
            <p:cNvPr id="9" name="Rectangle 8"/>
            <p:cNvSpPr/>
            <p:nvPr/>
          </p:nvSpPr>
          <p:spPr>
            <a:xfrm>
              <a:off x="7801448" y="2717468"/>
              <a:ext cx="3581400" cy="830997"/>
            </a:xfrm>
            <a:prstGeom prst="rect">
              <a:avLst/>
            </a:prstGeom>
          </p:spPr>
          <p:txBody>
            <a:bodyPr wrap="square">
              <a:spAutoFit/>
            </a:bodyPr>
            <a:lstStyle/>
            <a:p>
              <a:r>
                <a:rPr lang="en-US" sz="2400" dirty="0">
                  <a:latin typeface="Microsoft YaHei" charset="-122"/>
                  <a:ea typeface="Microsoft YaHei" charset="-122"/>
                  <a:cs typeface="Microsoft YaHei" charset="-122"/>
                </a:rPr>
                <a:t>编码时间较基本分形编码算法大幅度改善</a:t>
              </a:r>
              <a:r>
                <a:rPr lang="zh-CN" altLang="en-US" sz="2400" dirty="0">
                  <a:latin typeface="Microsoft YaHei" charset="-122"/>
                  <a:ea typeface="Microsoft YaHei" charset="-122"/>
                  <a:cs typeface="Microsoft YaHei" charset="-122"/>
                </a:rPr>
                <a:t>。</a:t>
              </a:r>
              <a:endParaRPr lang="en-US" sz="2400" dirty="0">
                <a:latin typeface="Microsoft YaHei" charset="-122"/>
                <a:ea typeface="Microsoft YaHei" charset="-122"/>
                <a:cs typeface="Microsoft YaHei" charset="-122"/>
              </a:endParaRPr>
            </a:p>
          </p:txBody>
        </p:sp>
      </p:grpSp>
    </p:spTree>
    <p:extLst>
      <p:ext uri="{BB962C8B-B14F-4D97-AF65-F5344CB8AC3E}">
        <p14:creationId xmlns:p14="http://schemas.microsoft.com/office/powerpoint/2010/main" val="10312874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7"/>
                                        </p:tgtEl>
                                        <p:attrNameLst>
                                          <p:attrName>ppt_y</p:attrName>
                                        </p:attrNameLst>
                                      </p:cBhvr>
                                      <p:tavLst>
                                        <p:tav tm="0">
                                          <p:val>
                                            <p:strVal val="#ppt_y"/>
                                          </p:val>
                                        </p:tav>
                                        <p:tav tm="100000">
                                          <p:val>
                                            <p:strVal val="#ppt_y+#ppt_h*1.125000"/>
                                          </p:val>
                                        </p:tav>
                                      </p:tavLst>
                                    </p:anim>
                                    <p:animEffect transition="out" filter="wipe(down)">
                                      <p:cBhvr>
                                        <p:cTn id="7" dur="500"/>
                                        <p:tgtEl>
                                          <p:spTgt spid="7"/>
                                        </p:tgtEl>
                                      </p:cBhvr>
                                    </p:animEffect>
                                    <p:set>
                                      <p:cBhvr>
                                        <p:cTn id="8" dur="1" fill="hold">
                                          <p:stCondLst>
                                            <p:cond delay="499"/>
                                          </p:stCondLst>
                                        </p:cTn>
                                        <p:tgtEl>
                                          <p:spTgt spid="7"/>
                                        </p:tgtEl>
                                        <p:attrNameLst>
                                          <p:attrName>style.visibility</p:attrName>
                                        </p:attrNameLst>
                                      </p:cBhvr>
                                      <p:to>
                                        <p:strVal val="hidden"/>
                                      </p:to>
                                    </p:set>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2"/>
          <p:cNvSpPr txBox="1"/>
          <p:nvPr/>
        </p:nvSpPr>
        <p:spPr>
          <a:xfrm>
            <a:off x="1181528" y="254295"/>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对比</a:t>
            </a:r>
            <a:r>
              <a:rPr lang="en-US" altLang="zh-CN" sz="3200" dirty="0">
                <a:latin typeface="Microsoft YaHei" charset="-122"/>
                <a:ea typeface="Microsoft YaHei" charset="-122"/>
                <a:cs typeface="Microsoft YaHei" charset="-122"/>
                <a:sym typeface="+mn-lt"/>
              </a:rPr>
              <a:t>&amp;</a:t>
            </a:r>
            <a:r>
              <a:rPr lang="zh-CN" altLang="en-US" sz="3200" dirty="0">
                <a:latin typeface="Microsoft YaHei" charset="-122"/>
                <a:ea typeface="Microsoft YaHei" charset="-122"/>
                <a:cs typeface="Microsoft YaHei" charset="-122"/>
                <a:sym typeface="+mn-lt"/>
              </a:rPr>
              <a:t>总结</a:t>
            </a:r>
          </a:p>
        </p:txBody>
      </p:sp>
      <p:pic>
        <p:nvPicPr>
          <p:cNvPr id="5" name="Picture 4"/>
          <p:cNvPicPr>
            <a:picLocks noChangeAspect="1"/>
          </p:cNvPicPr>
          <p:nvPr/>
        </p:nvPicPr>
        <p:blipFill>
          <a:blip r:embed="rId6"/>
          <a:stretch>
            <a:fillRect/>
          </a:stretch>
        </p:blipFill>
        <p:spPr>
          <a:xfrm>
            <a:off x="879431" y="1434267"/>
            <a:ext cx="10204535" cy="1655561"/>
          </a:xfrm>
          <a:prstGeom prst="rect">
            <a:avLst/>
          </a:prstGeom>
        </p:spPr>
      </p:pic>
      <p:grpSp>
        <p:nvGrpSpPr>
          <p:cNvPr id="14" name="Group 13"/>
          <p:cNvGrpSpPr/>
          <p:nvPr/>
        </p:nvGrpSpPr>
        <p:grpSpPr>
          <a:xfrm>
            <a:off x="297950" y="3253114"/>
            <a:ext cx="11588450" cy="3514283"/>
            <a:chOff x="297950" y="2632461"/>
            <a:chExt cx="11588450" cy="3514283"/>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950" y="2632461"/>
              <a:ext cx="3780000" cy="25200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06400" y="2632461"/>
              <a:ext cx="3780000" cy="252000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02175" y="2632461"/>
              <a:ext cx="3780000" cy="2520000"/>
            </a:xfrm>
            <a:prstGeom prst="rect">
              <a:avLst/>
            </a:prstGeom>
          </p:spPr>
        </p:pic>
        <p:sp>
          <p:nvSpPr>
            <p:cNvPr id="15" name="文本框 2"/>
            <p:cNvSpPr txBox="1"/>
            <p:nvPr/>
          </p:nvSpPr>
          <p:spPr>
            <a:xfrm>
              <a:off x="451173" y="5315747"/>
              <a:ext cx="3626777" cy="830997"/>
            </a:xfrm>
            <a:prstGeom prst="rect">
              <a:avLst/>
            </a:prstGeom>
            <a:noFill/>
          </p:spPr>
          <p:txBody>
            <a:bodyPr wrap="square" rtlCol="0">
              <a:spAutoFit/>
            </a:bodyPr>
            <a:lstStyle/>
            <a:p>
              <a:pPr algn="ctr"/>
              <a:r>
                <a:rPr lang="zh-CN" altLang="en-US" sz="2400" dirty="0">
                  <a:latin typeface="Microsoft YaHei" charset="-122"/>
                  <a:ea typeface="Microsoft YaHei" charset="-122"/>
                  <a:cs typeface="Microsoft YaHei" charset="-122"/>
                  <a:sym typeface="+mn-lt"/>
                </a:rPr>
                <a:t>混合编码</a:t>
              </a:r>
              <a:endParaRPr lang="en-US" altLang="zh-CN" sz="2400" dirty="0">
                <a:latin typeface="Microsoft YaHei" charset="-122"/>
                <a:ea typeface="Microsoft YaHei" charset="-122"/>
                <a:cs typeface="Microsoft YaHei" charset="-122"/>
                <a:sym typeface="+mn-lt"/>
              </a:endParaRPr>
            </a:p>
            <a:p>
              <a:pPr algn="ctr"/>
              <a:r>
                <a:rPr lang="en-US" altLang="zh-CN" sz="2400" dirty="0">
                  <a:latin typeface="Microsoft YaHei" charset="-122"/>
                  <a:ea typeface="Microsoft YaHei" charset="-122"/>
                  <a:cs typeface="Microsoft YaHei" charset="-122"/>
                  <a:sym typeface="+mn-lt"/>
                </a:rPr>
                <a:t>PSNR=31.77dB</a:t>
              </a:r>
              <a:endParaRPr lang="zh-CN" altLang="en-US" sz="2400" dirty="0">
                <a:latin typeface="Microsoft YaHei" charset="-122"/>
                <a:ea typeface="Microsoft YaHei" charset="-122"/>
                <a:cs typeface="Microsoft YaHei" charset="-122"/>
                <a:sym typeface="+mn-lt"/>
              </a:endParaRPr>
            </a:p>
          </p:txBody>
        </p:sp>
        <p:sp>
          <p:nvSpPr>
            <p:cNvPr id="16" name="文本框 2"/>
            <p:cNvSpPr txBox="1"/>
            <p:nvPr/>
          </p:nvSpPr>
          <p:spPr>
            <a:xfrm>
              <a:off x="4168311" y="5290291"/>
              <a:ext cx="3626777" cy="830997"/>
            </a:xfrm>
            <a:prstGeom prst="rect">
              <a:avLst/>
            </a:prstGeom>
            <a:noFill/>
          </p:spPr>
          <p:txBody>
            <a:bodyPr wrap="square" rtlCol="0">
              <a:spAutoFit/>
            </a:bodyPr>
            <a:lstStyle/>
            <a:p>
              <a:pPr algn="ctr"/>
              <a:r>
                <a:rPr lang="en-US" altLang="zh-CN" sz="2400" dirty="0">
                  <a:latin typeface="Microsoft YaHei" charset="-122"/>
                  <a:ea typeface="Microsoft YaHei" charset="-122"/>
                  <a:cs typeface="Microsoft YaHei" charset="-122"/>
                  <a:sym typeface="+mn-lt"/>
                </a:rPr>
                <a:t>DCT</a:t>
              </a:r>
              <a:r>
                <a:rPr lang="zh-CN" altLang="en-US" sz="2400" dirty="0">
                  <a:latin typeface="Microsoft YaHei" charset="-122"/>
                  <a:ea typeface="Microsoft YaHei" charset="-122"/>
                  <a:cs typeface="Microsoft YaHei" charset="-122"/>
                  <a:sym typeface="+mn-lt"/>
                </a:rPr>
                <a:t>编码</a:t>
              </a:r>
              <a:endParaRPr lang="en-US" altLang="zh-CN" sz="2400" dirty="0">
                <a:latin typeface="Microsoft YaHei" charset="-122"/>
                <a:ea typeface="Microsoft YaHei" charset="-122"/>
                <a:cs typeface="Microsoft YaHei" charset="-122"/>
                <a:sym typeface="+mn-lt"/>
              </a:endParaRPr>
            </a:p>
            <a:p>
              <a:pPr algn="ctr"/>
              <a:r>
                <a:rPr lang="en-US" altLang="zh-CN" sz="2400" dirty="0">
                  <a:latin typeface="Microsoft YaHei" charset="-122"/>
                  <a:ea typeface="Microsoft YaHei" charset="-122"/>
                  <a:cs typeface="Microsoft YaHei" charset="-122"/>
                  <a:sym typeface="+mn-lt"/>
                </a:rPr>
                <a:t>PSNR=28.386dB</a:t>
              </a:r>
              <a:endParaRPr lang="zh-CN" altLang="en-US" sz="2400" dirty="0">
                <a:latin typeface="Microsoft YaHei" charset="-122"/>
                <a:ea typeface="Microsoft YaHei" charset="-122"/>
                <a:cs typeface="Microsoft YaHei" charset="-122"/>
                <a:sym typeface="+mn-lt"/>
              </a:endParaRPr>
            </a:p>
          </p:txBody>
        </p:sp>
        <p:sp>
          <p:nvSpPr>
            <p:cNvPr id="17" name="文本框 2"/>
            <p:cNvSpPr txBox="1"/>
            <p:nvPr/>
          </p:nvSpPr>
          <p:spPr>
            <a:xfrm>
              <a:off x="8183011" y="5315747"/>
              <a:ext cx="3626777" cy="830997"/>
            </a:xfrm>
            <a:prstGeom prst="rect">
              <a:avLst/>
            </a:prstGeom>
            <a:noFill/>
          </p:spPr>
          <p:txBody>
            <a:bodyPr wrap="square" rtlCol="0">
              <a:spAutoFit/>
            </a:bodyPr>
            <a:lstStyle/>
            <a:p>
              <a:pPr algn="ctr"/>
              <a:r>
                <a:rPr lang="zh-CN" altLang="en-US" sz="2400" dirty="0">
                  <a:latin typeface="Microsoft YaHei" charset="-122"/>
                  <a:ea typeface="Microsoft YaHei" charset="-122"/>
                  <a:cs typeface="Microsoft YaHei" charset="-122"/>
                  <a:sym typeface="+mn-lt"/>
                </a:rPr>
                <a:t>分形编码</a:t>
              </a:r>
              <a:endParaRPr lang="en-US" altLang="zh-CN" sz="2400" dirty="0">
                <a:latin typeface="Microsoft YaHei" charset="-122"/>
                <a:ea typeface="Microsoft YaHei" charset="-122"/>
                <a:cs typeface="Microsoft YaHei" charset="-122"/>
                <a:sym typeface="+mn-lt"/>
              </a:endParaRPr>
            </a:p>
            <a:p>
              <a:pPr algn="ctr"/>
              <a:r>
                <a:rPr lang="en-US" altLang="zh-CN" sz="2400" dirty="0">
                  <a:latin typeface="Microsoft YaHei" charset="-122"/>
                  <a:ea typeface="Microsoft YaHei" charset="-122"/>
                  <a:cs typeface="Microsoft YaHei" charset="-122"/>
                  <a:sym typeface="+mn-lt"/>
                </a:rPr>
                <a:t>PSNR=21.76dB</a:t>
              </a:r>
              <a:endParaRPr lang="zh-CN" altLang="en-US" sz="2400" dirty="0">
                <a:latin typeface="Microsoft YaHei" charset="-122"/>
                <a:ea typeface="Microsoft YaHei" charset="-122"/>
                <a:cs typeface="Microsoft YaHei" charset="-122"/>
                <a:sym typeface="+mn-lt"/>
              </a:endParaRPr>
            </a:p>
          </p:txBody>
        </p:sp>
      </p:grpSp>
      <p:grpSp>
        <p:nvGrpSpPr>
          <p:cNvPr id="18" name="Group 17"/>
          <p:cNvGrpSpPr/>
          <p:nvPr/>
        </p:nvGrpSpPr>
        <p:grpSpPr>
          <a:xfrm>
            <a:off x="421535" y="3253114"/>
            <a:ext cx="11117430" cy="3157623"/>
            <a:chOff x="1441450" y="6945852"/>
            <a:chExt cx="10368338" cy="1905000"/>
          </a:xfrm>
        </p:grpSpPr>
        <p:sp>
          <p:nvSpPr>
            <p:cNvPr id="21" name="MH_SubTitle_1">
              <a:extLst>
                <a:ext uri="{FF2B5EF4-FFF2-40B4-BE49-F238E27FC236}">
                  <a16:creationId xmlns:a16="http://schemas.microsoft.com/office/drawing/2014/main" id="{0367479D-8632-4229-8D40-DA9967D0263E}"/>
                </a:ext>
              </a:extLst>
            </p:cNvPr>
            <p:cNvSpPr/>
            <p:nvPr>
              <p:custDataLst>
                <p:tags r:id="rId2"/>
              </p:custDataLst>
            </p:nvPr>
          </p:nvSpPr>
          <p:spPr bwMode="auto">
            <a:xfrm>
              <a:off x="1441450" y="7120477"/>
              <a:ext cx="10368338" cy="1730375"/>
            </a:xfrm>
            <a:prstGeom prst="rect">
              <a:avLst/>
            </a:prstGeom>
            <a:no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defRPr/>
              </a:pPr>
              <a:endParaRPr lang="ko-KR" altLang="en-US" noProof="1">
                <a:solidFill>
                  <a:schemeClr val="accent1"/>
                </a:solidFill>
                <a:cs typeface="+mn-ea"/>
                <a:sym typeface="+mn-lt"/>
              </a:endParaRPr>
            </a:p>
          </p:txBody>
        </p:sp>
        <p:sp>
          <p:nvSpPr>
            <p:cNvPr id="22" name="MH_Other_1">
              <a:extLst>
                <a:ext uri="{FF2B5EF4-FFF2-40B4-BE49-F238E27FC236}">
                  <a16:creationId xmlns:a16="http://schemas.microsoft.com/office/drawing/2014/main" id="{1241D339-0E97-42A3-8FA8-41BB71C66996}"/>
                </a:ext>
              </a:extLst>
            </p:cNvPr>
            <p:cNvSpPr/>
            <p:nvPr>
              <p:custDataLst>
                <p:tags r:id="rId3"/>
              </p:custDataLst>
            </p:nvPr>
          </p:nvSpPr>
          <p:spPr>
            <a:xfrm>
              <a:off x="3327400" y="6945852"/>
              <a:ext cx="2289901" cy="539750"/>
            </a:xfrm>
            <a:custGeom>
              <a:avLst/>
              <a:gdLst>
                <a:gd name="connsiteX0" fmla="*/ 28344 w 509451"/>
                <a:gd name="connsiteY0" fmla="*/ 0 h 459661"/>
                <a:gd name="connsiteX1" fmla="*/ 481107 w 509451"/>
                <a:gd name="connsiteY1" fmla="*/ 0 h 459661"/>
                <a:gd name="connsiteX2" fmla="*/ 509451 w 509451"/>
                <a:gd name="connsiteY2" fmla="*/ 28344 h 459661"/>
                <a:gd name="connsiteX3" fmla="*/ 509451 w 509451"/>
                <a:gd name="connsiteY3" fmla="*/ 332765 h 459661"/>
                <a:gd name="connsiteX4" fmla="*/ 481107 w 509451"/>
                <a:gd name="connsiteY4" fmla="*/ 361109 h 459661"/>
                <a:gd name="connsiteX5" fmla="*/ 313285 w 509451"/>
                <a:gd name="connsiteY5" fmla="*/ 361109 h 459661"/>
                <a:gd name="connsiteX6" fmla="*/ 256124 w 509451"/>
                <a:gd name="connsiteY6" fmla="*/ 459661 h 459661"/>
                <a:gd name="connsiteX7" fmla="*/ 198964 w 509451"/>
                <a:gd name="connsiteY7" fmla="*/ 361109 h 459661"/>
                <a:gd name="connsiteX8" fmla="*/ 28344 w 509451"/>
                <a:gd name="connsiteY8" fmla="*/ 361109 h 459661"/>
                <a:gd name="connsiteX9" fmla="*/ 0 w 509451"/>
                <a:gd name="connsiteY9" fmla="*/ 332765 h 459661"/>
                <a:gd name="connsiteX10" fmla="*/ 0 w 509451"/>
                <a:gd name="connsiteY10" fmla="*/ 28344 h 459661"/>
                <a:gd name="connsiteX11" fmla="*/ 28344 w 509451"/>
                <a:gd name="connsiteY11" fmla="*/ 0 h 45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451" h="459661">
                  <a:moveTo>
                    <a:pt x="28344" y="0"/>
                  </a:moveTo>
                  <a:lnTo>
                    <a:pt x="481107" y="0"/>
                  </a:lnTo>
                  <a:cubicBezTo>
                    <a:pt x="496761" y="0"/>
                    <a:pt x="509451" y="12690"/>
                    <a:pt x="509451" y="28344"/>
                  </a:cubicBezTo>
                  <a:lnTo>
                    <a:pt x="509451" y="332765"/>
                  </a:lnTo>
                  <a:cubicBezTo>
                    <a:pt x="509451" y="348419"/>
                    <a:pt x="496761" y="361109"/>
                    <a:pt x="481107" y="361109"/>
                  </a:cubicBezTo>
                  <a:lnTo>
                    <a:pt x="313285" y="361109"/>
                  </a:lnTo>
                  <a:lnTo>
                    <a:pt x="256124" y="459661"/>
                  </a:lnTo>
                  <a:lnTo>
                    <a:pt x="198964" y="361109"/>
                  </a:lnTo>
                  <a:lnTo>
                    <a:pt x="28344" y="361109"/>
                  </a:lnTo>
                  <a:cubicBezTo>
                    <a:pt x="12690" y="361109"/>
                    <a:pt x="0" y="348419"/>
                    <a:pt x="0" y="332765"/>
                  </a:cubicBezTo>
                  <a:lnTo>
                    <a:pt x="0" y="28344"/>
                  </a:lnTo>
                  <a:cubicBezTo>
                    <a:pt x="0" y="12690"/>
                    <a:pt x="12690" y="0"/>
                    <a:pt x="28344" y="0"/>
                  </a:cubicBez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ctr">
              <a:normAutofit/>
            </a:bodyPr>
            <a:lstStyle/>
            <a:p>
              <a:pPr algn="ctr" eaLnBrk="1" fontAlgn="auto" hangingPunct="1">
                <a:defRPr/>
              </a:pPr>
              <a:r>
                <a:rPr lang="zh-CN" altLang="en-US" sz="2800" noProof="1">
                  <a:solidFill>
                    <a:schemeClr val="bg1"/>
                  </a:solidFill>
                  <a:latin typeface="Microsoft YaHei" charset="-122"/>
                  <a:ea typeface="Microsoft YaHei" charset="-122"/>
                  <a:cs typeface="Microsoft YaHei" charset="-122"/>
                  <a:sym typeface="+mn-lt"/>
                </a:rPr>
                <a:t>总结</a:t>
              </a:r>
            </a:p>
          </p:txBody>
        </p:sp>
        <p:sp>
          <p:nvSpPr>
            <p:cNvPr id="23" name="文本框 21">
              <a:extLst>
                <a:ext uri="{FF2B5EF4-FFF2-40B4-BE49-F238E27FC236}">
                  <a16:creationId xmlns:a16="http://schemas.microsoft.com/office/drawing/2014/main" id="{CBD05967-9D7D-4D9B-B305-593DDA8CAE02}"/>
                </a:ext>
              </a:extLst>
            </p:cNvPr>
            <p:cNvSpPr txBox="1">
              <a:spLocks noChangeArrowheads="1"/>
            </p:cNvSpPr>
            <p:nvPr/>
          </p:nvSpPr>
          <p:spPr bwMode="auto">
            <a:xfrm>
              <a:off x="1641474" y="7506196"/>
              <a:ext cx="10168314" cy="991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algn="just">
                <a:lnSpc>
                  <a:spcPct val="120000"/>
                </a:lnSpc>
                <a:spcBef>
                  <a:spcPct val="0"/>
                </a:spcBef>
                <a:buNone/>
              </a:pPr>
              <a:r>
                <a:rPr lang="en-US" altLang="zh-CN" dirty="0">
                  <a:solidFill>
                    <a:srgbClr val="595959"/>
                  </a:solidFill>
                  <a:latin typeface="Microsoft YaHei" charset="-122"/>
                  <a:ea typeface="Microsoft YaHei" charset="-122"/>
                  <a:cs typeface="Microsoft YaHei" charset="-122"/>
                  <a:sym typeface="Arial" panose="020B0604020202020204" pitchFamily="34" charset="0"/>
                </a:rPr>
                <a:t>1.DCT</a:t>
              </a:r>
              <a:r>
                <a:rPr lang="zh-CN" altLang="en-US" dirty="0">
                  <a:solidFill>
                    <a:srgbClr val="595959"/>
                  </a:solidFill>
                  <a:latin typeface="Microsoft YaHei" charset="-122"/>
                  <a:ea typeface="Microsoft YaHei" charset="-122"/>
                  <a:cs typeface="Microsoft YaHei" charset="-122"/>
                  <a:sym typeface="Arial" panose="020B0604020202020204" pitchFamily="34" charset="0"/>
                </a:rPr>
                <a:t>编码与分形编码各自优点的结合。</a:t>
              </a:r>
              <a:endParaRPr lang="en-US" altLang="zh-CN" dirty="0">
                <a:solidFill>
                  <a:srgbClr val="595959"/>
                </a:solidFill>
                <a:latin typeface="Microsoft YaHei" charset="-122"/>
                <a:ea typeface="Microsoft YaHei" charset="-122"/>
                <a:cs typeface="Microsoft YaHei" charset="-122"/>
                <a:sym typeface="Arial" panose="020B0604020202020204" pitchFamily="34" charset="0"/>
              </a:endParaRPr>
            </a:p>
            <a:p>
              <a:pPr algn="just">
                <a:lnSpc>
                  <a:spcPct val="120000"/>
                </a:lnSpc>
                <a:spcBef>
                  <a:spcPct val="0"/>
                </a:spcBef>
                <a:buNone/>
              </a:pPr>
              <a:r>
                <a:rPr lang="en-US" altLang="zh-CN" dirty="0">
                  <a:solidFill>
                    <a:srgbClr val="595959"/>
                  </a:solidFill>
                  <a:latin typeface="Microsoft YaHei" charset="-122"/>
                  <a:ea typeface="Microsoft YaHei" charset="-122"/>
                  <a:cs typeface="Microsoft YaHei" charset="-122"/>
                  <a:sym typeface="Arial" panose="020B0604020202020204" pitchFamily="34" charset="0"/>
                </a:rPr>
                <a:t>2.</a:t>
              </a:r>
              <a:r>
                <a:rPr lang="zh-CN" altLang="en-US" dirty="0">
                  <a:solidFill>
                    <a:srgbClr val="595959"/>
                  </a:solidFill>
                  <a:latin typeface="Microsoft YaHei" charset="-122"/>
                  <a:ea typeface="Microsoft YaHei" charset="-122"/>
                  <a:cs typeface="Microsoft YaHei" charset="-122"/>
                  <a:sym typeface="Arial" panose="020B0604020202020204" pitchFamily="34" charset="0"/>
                </a:rPr>
                <a:t>有效去除了块效应，提高图像恢复质量。</a:t>
              </a:r>
              <a:endParaRPr lang="en-US" altLang="zh-CN" dirty="0">
                <a:solidFill>
                  <a:srgbClr val="595959"/>
                </a:solidFill>
                <a:latin typeface="Microsoft YaHei" charset="-122"/>
                <a:ea typeface="Microsoft YaHei" charset="-122"/>
                <a:cs typeface="Microsoft YaHei" charset="-122"/>
                <a:sym typeface="Arial" panose="020B0604020202020204" pitchFamily="34" charset="0"/>
              </a:endParaRPr>
            </a:p>
            <a:p>
              <a:pPr algn="just">
                <a:lnSpc>
                  <a:spcPct val="120000"/>
                </a:lnSpc>
                <a:spcBef>
                  <a:spcPct val="0"/>
                </a:spcBef>
                <a:buNone/>
              </a:pPr>
              <a:r>
                <a:rPr lang="en-US" altLang="zh-CN" dirty="0">
                  <a:solidFill>
                    <a:srgbClr val="595959"/>
                  </a:solidFill>
                  <a:latin typeface="Microsoft YaHei" charset="-122"/>
                  <a:ea typeface="Microsoft YaHei" charset="-122"/>
                  <a:cs typeface="Microsoft YaHei" charset="-122"/>
                  <a:sym typeface="Arial" panose="020B0604020202020204" pitchFamily="34" charset="0"/>
                </a:rPr>
                <a:t>3.</a:t>
              </a:r>
              <a:r>
                <a:rPr lang="zh-CN" altLang="en-US" dirty="0">
                  <a:solidFill>
                    <a:srgbClr val="595959"/>
                  </a:solidFill>
                  <a:latin typeface="Microsoft YaHei" charset="-122"/>
                  <a:ea typeface="Microsoft YaHei" charset="-122"/>
                  <a:cs typeface="Microsoft YaHei" charset="-122"/>
                  <a:sym typeface="Arial" panose="020B0604020202020204" pitchFamily="34" charset="0"/>
                </a:rPr>
                <a:t> 较基本分形编码缩短编码、解码时间，仍不如</a:t>
              </a:r>
              <a:r>
                <a:rPr lang="en-US" altLang="zh-CN" dirty="0">
                  <a:solidFill>
                    <a:srgbClr val="595959"/>
                  </a:solidFill>
                  <a:latin typeface="Microsoft YaHei" charset="-122"/>
                  <a:ea typeface="Microsoft YaHei" charset="-122"/>
                  <a:cs typeface="Microsoft YaHei" charset="-122"/>
                  <a:sym typeface="Arial" panose="020B0604020202020204" pitchFamily="34" charset="0"/>
                </a:rPr>
                <a:t>DCT</a:t>
              </a:r>
              <a:r>
                <a:rPr lang="zh-CN" altLang="en-US" dirty="0">
                  <a:solidFill>
                    <a:srgbClr val="595959"/>
                  </a:solidFill>
                  <a:latin typeface="Microsoft YaHei" charset="-122"/>
                  <a:ea typeface="Microsoft YaHei" charset="-122"/>
                  <a:cs typeface="Microsoft YaHei" charset="-122"/>
                  <a:sym typeface="Arial" panose="020B0604020202020204" pitchFamily="34" charset="0"/>
                </a:rPr>
                <a:t>编码。</a:t>
              </a:r>
            </a:p>
          </p:txBody>
        </p:sp>
      </p:grpSp>
      <p:sp>
        <p:nvSpPr>
          <p:cNvPr id="3" name="Rectangle 2"/>
          <p:cNvSpPr/>
          <p:nvPr/>
        </p:nvSpPr>
        <p:spPr>
          <a:xfrm>
            <a:off x="4168311" y="996020"/>
            <a:ext cx="3256854" cy="400110"/>
          </a:xfrm>
          <a:prstGeom prst="rect">
            <a:avLst/>
          </a:prstGeom>
        </p:spPr>
        <p:txBody>
          <a:bodyPr wrap="none">
            <a:spAutoFit/>
          </a:bodyPr>
          <a:lstStyle/>
          <a:p>
            <a:r>
              <a:rPr lang="en-US" sz="2000" dirty="0" err="1">
                <a:latin typeface="Microsoft YaHei" charset="-122"/>
                <a:ea typeface="Microsoft YaHei" charset="-122"/>
                <a:cs typeface="Microsoft YaHei" charset="-122"/>
              </a:rPr>
              <a:t>Koadk标准测试集</a:t>
            </a:r>
            <a:r>
              <a:rPr lang="zh-CN" altLang="en-US" sz="2000" dirty="0">
                <a:latin typeface="Microsoft YaHei" charset="-122"/>
                <a:ea typeface="Microsoft YaHei" charset="-122"/>
                <a:cs typeface="Microsoft YaHei" charset="-122"/>
              </a:rPr>
              <a:t>实验数据</a:t>
            </a:r>
            <a:endParaRPr lang="en-US" sz="2000" dirty="0">
              <a:latin typeface="Microsoft YaHei" charset="-122"/>
              <a:ea typeface="Microsoft YaHei" charset="-122"/>
              <a:cs typeface="Microsoft YaHei" charset="-122"/>
            </a:endParaRPr>
          </a:p>
        </p:txBody>
      </p:sp>
    </p:spTree>
    <p:extLst>
      <p:ext uri="{BB962C8B-B14F-4D97-AF65-F5344CB8AC3E}">
        <p14:creationId xmlns:p14="http://schemas.microsoft.com/office/powerpoint/2010/main" val="3433835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4"/>
                                        </p:tgtEl>
                                        <p:attrNameLst>
                                          <p:attrName>ppt_y</p:attrName>
                                        </p:attrNameLst>
                                      </p:cBhvr>
                                      <p:tavLst>
                                        <p:tav tm="0">
                                          <p:val>
                                            <p:strVal val="#ppt_y"/>
                                          </p:val>
                                        </p:tav>
                                        <p:tav tm="100000">
                                          <p:val>
                                            <p:strVal val="#ppt_y+#ppt_h*1.125000"/>
                                          </p:val>
                                        </p:tav>
                                      </p:tavLst>
                                    </p:anim>
                                    <p:animEffect transition="out" filter="wipe(down)">
                                      <p:cBhvr>
                                        <p:cTn id="7" dur="500"/>
                                        <p:tgtEl>
                                          <p:spTgt spid="14"/>
                                        </p:tgtEl>
                                      </p:cBhvr>
                                    </p:animEffect>
                                    <p:set>
                                      <p:cBhvr>
                                        <p:cTn id="8" dur="1" fill="hold">
                                          <p:stCondLst>
                                            <p:cond delay="499"/>
                                          </p:stCondLst>
                                        </p:cTn>
                                        <p:tgtEl>
                                          <p:spTgt spid="14"/>
                                        </p:tgtEl>
                                        <p:attrNameLst>
                                          <p:attrName>style.visibility</p:attrName>
                                        </p:attrNameLst>
                                      </p:cBhvr>
                                      <p:to>
                                        <p:strVal val="hidden"/>
                                      </p:to>
                                    </p:set>
                                  </p:childTnLst>
                                </p:cTn>
                              </p:par>
                              <p:par>
                                <p:cTn id="9" presetID="53" presetClass="entr" presetSubtype="16"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250" fill="hold"/>
                                        <p:tgtEl>
                                          <p:spTgt spid="18"/>
                                        </p:tgtEl>
                                        <p:attrNameLst>
                                          <p:attrName>ppt_w</p:attrName>
                                        </p:attrNameLst>
                                      </p:cBhvr>
                                      <p:tavLst>
                                        <p:tav tm="0">
                                          <p:val>
                                            <p:fltVal val="0"/>
                                          </p:val>
                                        </p:tav>
                                        <p:tav tm="100000">
                                          <p:val>
                                            <p:strVal val="#ppt_w"/>
                                          </p:val>
                                        </p:tav>
                                      </p:tavLst>
                                    </p:anim>
                                    <p:anim calcmode="lin" valueType="num">
                                      <p:cBhvr>
                                        <p:cTn id="12" dur="1250" fill="hold"/>
                                        <p:tgtEl>
                                          <p:spTgt spid="18"/>
                                        </p:tgtEl>
                                        <p:attrNameLst>
                                          <p:attrName>ppt_h</p:attrName>
                                        </p:attrNameLst>
                                      </p:cBhvr>
                                      <p:tavLst>
                                        <p:tav tm="0">
                                          <p:val>
                                            <p:fltVal val="0"/>
                                          </p:val>
                                        </p:tav>
                                        <p:tav tm="100000">
                                          <p:val>
                                            <p:strVal val="#ppt_h"/>
                                          </p:val>
                                        </p:tav>
                                      </p:tavLst>
                                    </p:anim>
                                    <p:animEffect transition="in" filter="fade">
                                      <p:cBhvr>
                                        <p:cTn id="13" dur="1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4632"/>
            <a:ext cx="12192000" cy="4024544"/>
          </a:xfrm>
          <a:prstGeom prst="rect">
            <a:avLst/>
          </a:prstGeom>
        </p:spPr>
      </p:pic>
      <p:sp>
        <p:nvSpPr>
          <p:cNvPr id="8" name="矩形 6"/>
          <p:cNvSpPr/>
          <p:nvPr/>
        </p:nvSpPr>
        <p:spPr>
          <a:xfrm>
            <a:off x="1946016" y="2698809"/>
            <a:ext cx="8286750" cy="146055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ctr">
              <a:lnSpc>
                <a:spcPct val="80000"/>
              </a:lnSpc>
            </a:pPr>
            <a:r>
              <a:rPr lang="zh-CN" altLang="en-US" sz="4400" b="1" spc="400" noProof="1">
                <a:solidFill>
                  <a:srgbClr val="1C1C73"/>
                </a:solidFill>
                <a:latin typeface="幼圆" panose="02010509060101010101" pitchFamily="49" charset="-122"/>
                <a:ea typeface="幼圆" panose="02010509060101010101" pitchFamily="49" charset="-122"/>
              </a:rPr>
              <a:t>谢谢！</a:t>
            </a:r>
            <a:endParaRPr lang="en-US" altLang="zh-CN" sz="4400" b="1" spc="400" noProof="1">
              <a:solidFill>
                <a:srgbClr val="1C1C73"/>
              </a:solidFill>
              <a:latin typeface="幼圆" panose="02010509060101010101" pitchFamily="49" charset="-122"/>
              <a:ea typeface="幼圆" panose="02010509060101010101" pitchFamily="49" charset="-122"/>
            </a:endParaRPr>
          </a:p>
          <a:p>
            <a:pPr algn="ctr" fontAlgn="ctr">
              <a:lnSpc>
                <a:spcPct val="80000"/>
              </a:lnSpc>
            </a:pPr>
            <a:r>
              <a:rPr lang="zh-CN" altLang="en-US" sz="4400" b="1" spc="400" noProof="1">
                <a:solidFill>
                  <a:srgbClr val="1C1C73"/>
                </a:solidFill>
                <a:latin typeface="幼圆" panose="02010509060101010101" pitchFamily="49" charset="-122"/>
                <a:ea typeface="幼圆" panose="02010509060101010101" pitchFamily="49" charset="-122"/>
              </a:rPr>
              <a:t>恳请各位老师批评指正！</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1791" y="226577"/>
            <a:ext cx="3845106" cy="95633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10953"/>
            <a:ext cx="1187577" cy="1187577"/>
          </a:xfrm>
          <a:prstGeom prst="rect">
            <a:avLst/>
          </a:prstGeom>
        </p:spPr>
      </p:pic>
    </p:spTree>
    <p:extLst>
      <p:ext uri="{BB962C8B-B14F-4D97-AF65-F5344CB8AC3E}">
        <p14:creationId xmlns:p14="http://schemas.microsoft.com/office/powerpoint/2010/main" val="14800654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charset="-122"/>
              <a:ea typeface="Microsoft YaHei" charset="-122"/>
              <a:cs typeface="Microsoft YaHei" charset="-122"/>
              <a:sym typeface="+mn-lt"/>
            </a:endParaRPr>
          </a:p>
        </p:txBody>
      </p:sp>
      <p:sp>
        <p:nvSpPr>
          <p:cNvPr id="3" name="文本框 2"/>
          <p:cNvSpPr txBox="1"/>
          <p:nvPr/>
        </p:nvSpPr>
        <p:spPr>
          <a:xfrm>
            <a:off x="1181528" y="254295"/>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选题背景及意义</a:t>
            </a:r>
          </a:p>
        </p:txBody>
      </p:sp>
      <p:grpSp>
        <p:nvGrpSpPr>
          <p:cNvPr id="73" name="Group 72"/>
          <p:cNvGrpSpPr/>
          <p:nvPr/>
        </p:nvGrpSpPr>
        <p:grpSpPr>
          <a:xfrm>
            <a:off x="988962" y="1080908"/>
            <a:ext cx="11203038" cy="5142501"/>
            <a:chOff x="1805391" y="411436"/>
            <a:chExt cx="11203038" cy="5142501"/>
          </a:xfrm>
        </p:grpSpPr>
        <p:grpSp>
          <p:nvGrpSpPr>
            <p:cNvPr id="23" name="组合 1"/>
            <p:cNvGrpSpPr/>
            <p:nvPr/>
          </p:nvGrpSpPr>
          <p:grpSpPr>
            <a:xfrm>
              <a:off x="2555984" y="839070"/>
              <a:ext cx="9063677" cy="4714867"/>
              <a:chOff x="2955616" y="2431755"/>
              <a:chExt cx="3402733" cy="1770080"/>
            </a:xfrm>
          </p:grpSpPr>
          <p:sp>
            <p:nvSpPr>
              <p:cNvPr id="44" name="Hexagon 30"/>
              <p:cNvSpPr>
                <a:spLocks/>
              </p:cNvSpPr>
              <p:nvPr/>
            </p:nvSpPr>
            <p:spPr bwMode="gray">
              <a:xfrm>
                <a:off x="3976277" y="2431755"/>
                <a:ext cx="1361411" cy="1177082"/>
              </a:xfrm>
              <a:prstGeom prst="hexagon">
                <a:avLst>
                  <a:gd name="adj" fmla="val 28916"/>
                  <a:gd name="vf" fmla="val 115470"/>
                </a:avLst>
              </a:prstGeom>
              <a:blipFill>
                <a:blip r:embed="rId4"/>
                <a:stretch>
                  <a:fillRect/>
                </a:stretch>
              </a:blipFill>
              <a:ln w="9525">
                <a:solidFill>
                  <a:srgbClr val="C0C0C0"/>
                </a:solidFill>
                <a:miter lim="800000"/>
                <a:headEnd/>
                <a:tailEnd/>
              </a:ln>
              <a:effectLst/>
              <a:extLst/>
            </p:spPr>
            <p:txBody>
              <a:bodyPr anchor="ctr"/>
              <a:lstStyle/>
              <a:p>
                <a:pPr algn="ctr"/>
                <a:endParaRPr sz="2400">
                  <a:solidFill>
                    <a:schemeClr val="bg1">
                      <a:lumMod val="50000"/>
                    </a:schemeClr>
                  </a:solidFill>
                  <a:latin typeface="Microsoft YaHei" charset="-122"/>
                  <a:ea typeface="Microsoft YaHei" charset="-122"/>
                  <a:cs typeface="Microsoft YaHei" charset="-122"/>
                </a:endParaRPr>
              </a:p>
            </p:txBody>
          </p:sp>
          <p:sp>
            <p:nvSpPr>
              <p:cNvPr id="34" name="Hexagon 24"/>
              <p:cNvSpPr>
                <a:spLocks/>
              </p:cNvSpPr>
              <p:nvPr/>
            </p:nvSpPr>
            <p:spPr bwMode="gray">
              <a:xfrm>
                <a:off x="4996938" y="3020296"/>
                <a:ext cx="1361411" cy="1177082"/>
              </a:xfrm>
              <a:prstGeom prst="hexagon">
                <a:avLst>
                  <a:gd name="adj" fmla="val 28916"/>
                  <a:gd name="vf" fmla="val 115470"/>
                </a:avLst>
              </a:prstGeom>
              <a:blipFill>
                <a:blip r:embed="rId5"/>
                <a:stretch>
                  <a:fillRect/>
                </a:stretch>
              </a:blipFill>
              <a:ln w="9525">
                <a:solidFill>
                  <a:srgbClr val="C0C0C0"/>
                </a:solidFill>
                <a:miter lim="800000"/>
                <a:headEnd/>
                <a:tailEnd/>
              </a:ln>
              <a:effectLst/>
              <a:extLst/>
            </p:spPr>
            <p:txBody>
              <a:bodyPr anchor="ctr"/>
              <a:lstStyle/>
              <a:p>
                <a:pPr algn="ctr"/>
                <a:endParaRPr sz="2400">
                  <a:solidFill>
                    <a:schemeClr val="bg1">
                      <a:lumMod val="50000"/>
                    </a:schemeClr>
                  </a:solidFill>
                  <a:latin typeface="Microsoft YaHei" charset="-122"/>
                  <a:ea typeface="Microsoft YaHei" charset="-122"/>
                  <a:cs typeface="Microsoft YaHei" charset="-122"/>
                </a:endParaRPr>
              </a:p>
            </p:txBody>
          </p:sp>
          <p:sp>
            <p:nvSpPr>
              <p:cNvPr id="28" name="Hexagon 26"/>
              <p:cNvSpPr>
                <a:spLocks/>
              </p:cNvSpPr>
              <p:nvPr/>
            </p:nvSpPr>
            <p:spPr bwMode="gray">
              <a:xfrm>
                <a:off x="2955616" y="3024754"/>
                <a:ext cx="1361411" cy="1177081"/>
              </a:xfrm>
              <a:prstGeom prst="hexagon">
                <a:avLst>
                  <a:gd name="adj" fmla="val 28916"/>
                  <a:gd name="vf" fmla="val 115470"/>
                </a:avLst>
              </a:prstGeom>
              <a:blipFill>
                <a:blip r:embed="rId6"/>
                <a:stretch>
                  <a:fillRect/>
                </a:stretch>
              </a:blipFill>
              <a:ln w="9525">
                <a:solidFill>
                  <a:srgbClr val="C0C0C0"/>
                </a:solidFill>
                <a:miter lim="800000"/>
                <a:headEnd/>
                <a:tailEnd/>
              </a:ln>
              <a:effectLst/>
              <a:extLst/>
            </p:spPr>
            <p:txBody>
              <a:bodyPr anchor="ctr"/>
              <a:lstStyle/>
              <a:p>
                <a:pPr algn="ctr"/>
                <a:endParaRPr sz="2400">
                  <a:solidFill>
                    <a:schemeClr val="bg1">
                      <a:lumMod val="50000"/>
                    </a:schemeClr>
                  </a:solidFill>
                  <a:latin typeface="Microsoft YaHei" charset="-122"/>
                  <a:ea typeface="Microsoft YaHei" charset="-122"/>
                  <a:cs typeface="Microsoft YaHei" charset="-122"/>
                </a:endParaRPr>
              </a:p>
            </p:txBody>
          </p:sp>
        </p:grpSp>
        <p:grpSp>
          <p:nvGrpSpPr>
            <p:cNvPr id="66" name="Group 65"/>
            <p:cNvGrpSpPr/>
            <p:nvPr/>
          </p:nvGrpSpPr>
          <p:grpSpPr>
            <a:xfrm>
              <a:off x="1805391" y="1422371"/>
              <a:ext cx="2668638" cy="1244667"/>
              <a:chOff x="1805391" y="1422371"/>
              <a:chExt cx="2668638" cy="1244667"/>
            </a:xfrm>
          </p:grpSpPr>
          <p:sp>
            <p:nvSpPr>
              <p:cNvPr id="64" name="is1ide-文本框 16"/>
              <p:cNvSpPr txBox="1"/>
              <p:nvPr/>
            </p:nvSpPr>
            <p:spPr>
              <a:xfrm>
                <a:off x="1805391" y="1422371"/>
                <a:ext cx="2283479" cy="653533"/>
              </a:xfrm>
              <a:prstGeom prst="rect">
                <a:avLst/>
              </a:prstGeom>
              <a:noFill/>
            </p:spPr>
            <p:txBody>
              <a:bodyPr wrap="square">
                <a:noAutofit/>
              </a:bodyPr>
              <a:lstStyle/>
              <a:p>
                <a:pPr algn="ctr"/>
                <a:r>
                  <a:rPr lang="en-US" altLang="zh-CN" sz="2400" b="1" dirty="0">
                    <a:latin typeface="Microsoft YaHei" charset="-122"/>
                    <a:ea typeface="Microsoft YaHei" charset="-122"/>
                    <a:cs typeface="Microsoft YaHei" charset="-122"/>
                  </a:rPr>
                  <a:t>CD-ROM</a:t>
                </a:r>
                <a:r>
                  <a:rPr lang="zh-CN" altLang="en-US" sz="2400" b="1" dirty="0">
                    <a:latin typeface="Microsoft YaHei" charset="-122"/>
                    <a:ea typeface="Microsoft YaHei" charset="-122"/>
                    <a:cs typeface="Microsoft YaHei" charset="-122"/>
                  </a:rPr>
                  <a:t>光盘</a:t>
                </a:r>
              </a:p>
            </p:txBody>
          </p:sp>
          <p:sp>
            <p:nvSpPr>
              <p:cNvPr id="65" name="is1ide-文本框 18"/>
              <p:cNvSpPr txBox="1"/>
              <p:nvPr/>
            </p:nvSpPr>
            <p:spPr>
              <a:xfrm>
                <a:off x="1805391" y="1836041"/>
                <a:ext cx="2668638" cy="830997"/>
              </a:xfrm>
              <a:prstGeom prst="rect">
                <a:avLst/>
              </a:prstGeom>
              <a:noFill/>
            </p:spPr>
            <p:txBody>
              <a:bodyPr wrap="square">
                <a:normAutofit/>
              </a:bodyPr>
              <a:lstStyle/>
              <a:p>
                <a:pPr algn="ctr"/>
                <a:r>
                  <a:rPr lang="zh-CN" altLang="en-US" sz="2000" dirty="0">
                    <a:latin typeface="Microsoft YaHei Light" charset="-122"/>
                    <a:ea typeface="Microsoft YaHei Light" charset="-122"/>
                    <a:cs typeface="Microsoft YaHei Light" charset="-122"/>
                    <a:sym typeface="+mn-lt"/>
                  </a:rPr>
                  <a:t>可以容纳</a:t>
                </a:r>
                <a:r>
                  <a:rPr lang="it-IT" altLang="zh-CN" sz="2000" dirty="0">
                    <a:latin typeface="Microsoft YaHei Light" charset="-122"/>
                    <a:ea typeface="Microsoft YaHei Light" charset="-122"/>
                    <a:cs typeface="Microsoft YaHei Light" charset="-122"/>
                    <a:sym typeface="+mn-lt"/>
                  </a:rPr>
                  <a:t>650Mb</a:t>
                </a:r>
                <a:r>
                  <a:rPr lang="zh-CN" altLang="en-US" sz="2000" dirty="0">
                    <a:latin typeface="Microsoft YaHei Light" charset="-122"/>
                    <a:ea typeface="Microsoft YaHei Light" charset="-122"/>
                    <a:cs typeface="Microsoft YaHei Light" charset="-122"/>
                    <a:sym typeface="+mn-lt"/>
                  </a:rPr>
                  <a:t>数据</a:t>
                </a:r>
                <a:endParaRPr lang="zh-CN" altLang="en-US" sz="2000" dirty="0">
                  <a:latin typeface="Microsoft YaHei Light" charset="-122"/>
                  <a:ea typeface="Microsoft YaHei Light" charset="-122"/>
                  <a:cs typeface="Microsoft YaHei Light" charset="-122"/>
                </a:endParaRPr>
              </a:p>
            </p:txBody>
          </p:sp>
        </p:grpSp>
        <p:sp>
          <p:nvSpPr>
            <p:cNvPr id="68" name="is1ide-文本框 16"/>
            <p:cNvSpPr txBox="1"/>
            <p:nvPr/>
          </p:nvSpPr>
          <p:spPr>
            <a:xfrm>
              <a:off x="6184316" y="4251221"/>
              <a:ext cx="1497155" cy="611495"/>
            </a:xfrm>
            <a:prstGeom prst="rect">
              <a:avLst/>
            </a:prstGeom>
            <a:noFill/>
          </p:spPr>
          <p:txBody>
            <a:bodyPr wrap="square">
              <a:noAutofit/>
            </a:bodyPr>
            <a:lstStyle/>
            <a:p>
              <a:pPr algn="ctr"/>
              <a:r>
                <a:rPr lang="zh-CN" altLang="en-US" sz="2400" b="1" dirty="0">
                  <a:latin typeface="Microsoft YaHei" charset="-122"/>
                  <a:ea typeface="Microsoft YaHei" charset="-122"/>
                  <a:cs typeface="Microsoft YaHei" charset="-122"/>
                </a:rPr>
                <a:t>文本信息</a:t>
              </a:r>
            </a:p>
          </p:txBody>
        </p:sp>
        <p:grpSp>
          <p:nvGrpSpPr>
            <p:cNvPr id="70" name="Group 69"/>
            <p:cNvGrpSpPr/>
            <p:nvPr/>
          </p:nvGrpSpPr>
          <p:grpSpPr>
            <a:xfrm>
              <a:off x="8246429" y="411436"/>
              <a:ext cx="4762000" cy="1258631"/>
              <a:chOff x="-89881" y="2103295"/>
              <a:chExt cx="4762000" cy="1258631"/>
            </a:xfrm>
          </p:grpSpPr>
          <p:sp>
            <p:nvSpPr>
              <p:cNvPr id="71" name="is1ide-文本框 16"/>
              <p:cNvSpPr txBox="1"/>
              <p:nvPr/>
            </p:nvSpPr>
            <p:spPr>
              <a:xfrm>
                <a:off x="-89881" y="2103295"/>
                <a:ext cx="3291019" cy="653533"/>
              </a:xfrm>
              <a:prstGeom prst="rect">
                <a:avLst/>
              </a:prstGeom>
              <a:noFill/>
            </p:spPr>
            <p:txBody>
              <a:bodyPr wrap="square">
                <a:noAutofit/>
              </a:bodyPr>
              <a:lstStyle/>
              <a:p>
                <a:pPr algn="ctr"/>
                <a:r>
                  <a:rPr lang="en-US" altLang="zh-CN" sz="2400" b="1" dirty="0">
                    <a:latin typeface="Microsoft YaHei" charset="-122"/>
                    <a:ea typeface="Microsoft YaHei" charset="-122"/>
                    <a:cs typeface="Microsoft YaHei" charset="-122"/>
                  </a:rPr>
                  <a:t>RAW</a:t>
                </a:r>
                <a:r>
                  <a:rPr lang="zh-CN" altLang="en-US" sz="2400" dirty="0">
                    <a:latin typeface="Microsoft YaHei" charset="-122"/>
                    <a:ea typeface="Microsoft YaHei" charset="-122"/>
                    <a:cs typeface="Microsoft YaHei" charset="-122"/>
                  </a:rPr>
                  <a:t>格式图片</a:t>
                </a:r>
              </a:p>
            </p:txBody>
          </p:sp>
          <p:sp>
            <p:nvSpPr>
              <p:cNvPr id="72" name="is1ide-文本框 18"/>
              <p:cNvSpPr txBox="1"/>
              <p:nvPr/>
            </p:nvSpPr>
            <p:spPr>
              <a:xfrm>
                <a:off x="195306" y="2530929"/>
                <a:ext cx="4476813" cy="830997"/>
              </a:xfrm>
              <a:prstGeom prst="rect">
                <a:avLst/>
              </a:prstGeom>
              <a:noFill/>
            </p:spPr>
            <p:txBody>
              <a:bodyPr wrap="square">
                <a:normAutofit/>
              </a:bodyPr>
              <a:lstStyle/>
              <a:p>
                <a:pPr algn="ctr"/>
                <a:r>
                  <a:rPr lang="is-IS" altLang="zh-CN" sz="2000" dirty="0">
                    <a:latin typeface="Microsoft YaHei Light" charset="-122"/>
                    <a:ea typeface="Microsoft YaHei Light" charset="-122"/>
                    <a:cs typeface="Microsoft YaHei Light" charset="-122"/>
                    <a:sym typeface="+mn-lt"/>
                  </a:rPr>
                  <a:t>640×480</a:t>
                </a:r>
                <a:r>
                  <a:rPr lang="en-US" altLang="zh-CN" sz="2000" dirty="0">
                    <a:latin typeface="Microsoft YaHei Light" charset="-122"/>
                    <a:ea typeface="Microsoft YaHei Light" charset="-122"/>
                    <a:cs typeface="Microsoft YaHei Light" charset="-122"/>
                    <a:sym typeface="+mn-lt"/>
                  </a:rPr>
                  <a:t>×3=921600</a:t>
                </a:r>
                <a:r>
                  <a:rPr lang="en-US" sz="2000" dirty="0">
                    <a:latin typeface="Microsoft YaHei Light" charset="-122"/>
                    <a:ea typeface="Microsoft YaHei Light" charset="-122"/>
                    <a:cs typeface="Microsoft YaHei Light" charset="-122"/>
                  </a:rPr>
                  <a:t>bytes=</a:t>
                </a:r>
                <a:r>
                  <a:rPr lang="en-US" altLang="zh-CN" sz="2000" dirty="0">
                    <a:latin typeface="Microsoft YaHei Light" charset="-122"/>
                    <a:ea typeface="Microsoft YaHei Light" charset="-122"/>
                    <a:cs typeface="Microsoft YaHei Light" charset="-122"/>
                  </a:rPr>
                  <a:t>900Kb</a:t>
                </a:r>
                <a:endParaRPr lang="zh-CN" altLang="en-US" sz="2000" dirty="0">
                  <a:latin typeface="Microsoft YaHei Light" charset="-122"/>
                  <a:ea typeface="Microsoft YaHei Light" charset="-122"/>
                  <a:cs typeface="Microsoft YaHei Light" charset="-122"/>
                </a:endParaRPr>
              </a:p>
            </p:txBody>
          </p:sp>
        </p:grpSp>
      </p:grpSp>
      <p:sp>
        <p:nvSpPr>
          <p:cNvPr id="74" name="is1ide-文本框 16"/>
          <p:cNvSpPr txBox="1"/>
          <p:nvPr/>
        </p:nvSpPr>
        <p:spPr>
          <a:xfrm>
            <a:off x="7429999" y="1835308"/>
            <a:ext cx="3291019" cy="653533"/>
          </a:xfrm>
          <a:prstGeom prst="rect">
            <a:avLst/>
          </a:prstGeom>
          <a:noFill/>
        </p:spPr>
        <p:txBody>
          <a:bodyPr wrap="square">
            <a:noAutofit/>
          </a:bodyPr>
          <a:lstStyle/>
          <a:p>
            <a:pPr algn="ctr"/>
            <a:r>
              <a:rPr lang="en-US" altLang="zh-CN" sz="2400" b="1" dirty="0">
                <a:latin typeface="Microsoft YaHei" charset="-122"/>
                <a:ea typeface="Microsoft YaHei" charset="-122"/>
                <a:cs typeface="Microsoft YaHei" charset="-122"/>
              </a:rPr>
              <a:t>RAW</a:t>
            </a:r>
            <a:r>
              <a:rPr lang="zh-CN" altLang="en-US" sz="2400" b="1" dirty="0">
                <a:latin typeface="Microsoft YaHei" charset="-122"/>
                <a:ea typeface="Microsoft YaHei" charset="-122"/>
                <a:cs typeface="Microsoft YaHei" charset="-122"/>
              </a:rPr>
              <a:t>格式视频</a:t>
            </a:r>
          </a:p>
        </p:txBody>
      </p:sp>
      <p:sp>
        <p:nvSpPr>
          <p:cNvPr id="75" name="is1ide-文本框 18"/>
          <p:cNvSpPr txBox="1"/>
          <p:nvPr/>
        </p:nvSpPr>
        <p:spPr>
          <a:xfrm>
            <a:off x="7639140" y="2282421"/>
            <a:ext cx="4476813" cy="830997"/>
          </a:xfrm>
          <a:prstGeom prst="rect">
            <a:avLst/>
          </a:prstGeom>
          <a:noFill/>
        </p:spPr>
        <p:txBody>
          <a:bodyPr wrap="square">
            <a:normAutofit/>
          </a:bodyPr>
          <a:lstStyle/>
          <a:p>
            <a:pPr algn="ctr"/>
            <a:r>
              <a:rPr lang="en-US" altLang="zh-CN" sz="2000" dirty="0">
                <a:latin typeface="Microsoft YaHei Light" charset="-122"/>
                <a:ea typeface="Microsoft YaHei Light" charset="-122"/>
                <a:cs typeface="Microsoft YaHei Light" charset="-122"/>
              </a:rPr>
              <a:t>900Kb</a:t>
            </a:r>
            <a:r>
              <a:rPr lang="en-US" altLang="zh-CN" sz="2000" dirty="0">
                <a:latin typeface="Microsoft YaHei Light" charset="-122"/>
                <a:ea typeface="Microsoft YaHei Light" charset="-122"/>
                <a:cs typeface="Microsoft YaHei Light" charset="-122"/>
                <a:sym typeface="+mn-lt"/>
              </a:rPr>
              <a:t>×25/s=22500Kb=22Mb/s</a:t>
            </a:r>
          </a:p>
          <a:p>
            <a:pPr algn="ctr"/>
            <a:r>
              <a:rPr lang="en-US" altLang="zh-CN" sz="2000" dirty="0">
                <a:latin typeface="Microsoft YaHei Light" charset="-122"/>
                <a:ea typeface="Microsoft YaHei Light" charset="-122"/>
                <a:cs typeface="Microsoft YaHei Light" charset="-122"/>
                <a:sym typeface="+mn-lt"/>
              </a:rPr>
              <a:t>650Mb/22=29.54s</a:t>
            </a:r>
            <a:endParaRPr lang="zh-CN" altLang="en-US" sz="2000" dirty="0">
              <a:latin typeface="Microsoft YaHei Light" charset="-122"/>
              <a:ea typeface="Microsoft YaHei Light" charset="-122"/>
              <a:cs typeface="Microsoft YaHei Light" charset="-122"/>
            </a:endParaRPr>
          </a:p>
        </p:txBody>
      </p:sp>
      <p:sp>
        <p:nvSpPr>
          <p:cNvPr id="76" name="is1ide-文本框 18"/>
          <p:cNvSpPr txBox="1"/>
          <p:nvPr/>
        </p:nvSpPr>
        <p:spPr>
          <a:xfrm>
            <a:off x="4952744" y="5344428"/>
            <a:ext cx="2554087" cy="830997"/>
          </a:xfrm>
          <a:prstGeom prst="rect">
            <a:avLst/>
          </a:prstGeom>
          <a:noFill/>
        </p:spPr>
        <p:txBody>
          <a:bodyPr wrap="square">
            <a:normAutofit/>
          </a:bodyPr>
          <a:lstStyle/>
          <a:p>
            <a:pPr algn="ctr"/>
            <a:r>
              <a:rPr lang="zh-CN" altLang="en-US" sz="2000" dirty="0">
                <a:latin typeface="Microsoft YaHei Light" charset="-122"/>
                <a:ea typeface="Microsoft YaHei Light" charset="-122"/>
                <a:cs typeface="Microsoft YaHei Light" charset="-122"/>
                <a:sym typeface="+mn-lt"/>
              </a:rPr>
              <a:t>整套</a:t>
            </a:r>
            <a:r>
              <a:rPr lang="en-US" altLang="zh-CN" sz="2000" dirty="0">
                <a:latin typeface="Microsoft YaHei Light" charset="-122"/>
                <a:ea typeface="Microsoft YaHei Light" charset="-122"/>
                <a:cs typeface="Microsoft YaHei Light" charset="-122"/>
                <a:sym typeface="+mn-lt"/>
              </a:rPr>
              <a:t>《</a:t>
            </a:r>
            <a:r>
              <a:rPr lang="zh-CN" altLang="en-US" sz="2000" dirty="0">
                <a:latin typeface="Microsoft YaHei Light" charset="-122"/>
                <a:ea typeface="Microsoft YaHei Light" charset="-122"/>
                <a:cs typeface="Microsoft YaHei Light" charset="-122"/>
                <a:sym typeface="+mn-lt"/>
              </a:rPr>
              <a:t>大英百科全书</a:t>
            </a:r>
            <a:r>
              <a:rPr lang="en-US" altLang="zh-CN" sz="2000" dirty="0">
                <a:latin typeface="Microsoft YaHei Light" charset="-122"/>
                <a:ea typeface="Microsoft YaHei Light" charset="-122"/>
                <a:cs typeface="Microsoft YaHei Light" charset="-122"/>
                <a:sym typeface="+mn-lt"/>
              </a:rPr>
              <a:t>》</a:t>
            </a:r>
            <a:r>
              <a:rPr lang="zh-CN" altLang="en-US" sz="2000" dirty="0">
                <a:latin typeface="Microsoft YaHei Light" charset="-122"/>
                <a:ea typeface="Microsoft YaHei Light" charset="-122"/>
                <a:cs typeface="Microsoft YaHei Light" charset="-122"/>
                <a:sym typeface="+mn-lt"/>
              </a:rPr>
              <a:t>的全部数据</a:t>
            </a:r>
            <a:endParaRPr lang="zh-CN" altLang="en-US" sz="2000" dirty="0">
              <a:latin typeface="Microsoft YaHei Light" charset="-122"/>
              <a:ea typeface="Microsoft YaHei Light" charset="-122"/>
              <a:cs typeface="Microsoft YaHei Light" charset="-122"/>
            </a:endParaRPr>
          </a:p>
        </p:txBody>
      </p:sp>
    </p:spTree>
    <p:extLst>
      <p:ext uri="{BB962C8B-B14F-4D97-AF65-F5344CB8AC3E}">
        <p14:creationId xmlns:p14="http://schemas.microsoft.com/office/powerpoint/2010/main" val="4266114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Microsoft YaHei" charset="-122"/>
              <a:ea typeface="Microsoft YaHei" charset="-122"/>
              <a:cs typeface="Microsoft YaHei" charset="-122"/>
              <a:sym typeface="+mn-lt"/>
            </a:endParaRPr>
          </a:p>
        </p:txBody>
      </p:sp>
      <p:sp>
        <p:nvSpPr>
          <p:cNvPr id="3" name="文本框 2"/>
          <p:cNvSpPr txBox="1"/>
          <p:nvPr/>
        </p:nvSpPr>
        <p:spPr>
          <a:xfrm>
            <a:off x="1181528" y="254295"/>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图像压缩基本原理</a:t>
            </a:r>
          </a:p>
        </p:txBody>
      </p:sp>
      <p:grpSp>
        <p:nvGrpSpPr>
          <p:cNvPr id="6" name="Group 5"/>
          <p:cNvGrpSpPr/>
          <p:nvPr/>
        </p:nvGrpSpPr>
        <p:grpSpPr>
          <a:xfrm>
            <a:off x="1244037" y="1523059"/>
            <a:ext cx="5624285" cy="4341605"/>
            <a:chOff x="1244037" y="1523059"/>
            <a:chExt cx="5624285" cy="4341605"/>
          </a:xfrm>
        </p:grpSpPr>
        <p:grpSp>
          <p:nvGrpSpPr>
            <p:cNvPr id="19" name="Group 18"/>
            <p:cNvGrpSpPr/>
            <p:nvPr/>
          </p:nvGrpSpPr>
          <p:grpSpPr>
            <a:xfrm>
              <a:off x="1244037" y="1523059"/>
              <a:ext cx="5197319" cy="4341605"/>
              <a:chOff x="6200828" y="1719475"/>
              <a:chExt cx="5197319" cy="4341605"/>
            </a:xfrm>
          </p:grpSpPr>
          <p:sp>
            <p:nvSpPr>
              <p:cNvPr id="20" name="Arrow: Pentagon 40"/>
              <p:cNvSpPr/>
              <p:nvPr/>
            </p:nvSpPr>
            <p:spPr>
              <a:xfrm flipH="1">
                <a:off x="6563960" y="1801145"/>
                <a:ext cx="2136900" cy="606217"/>
              </a:xfrm>
              <a:prstGeom prst="homePlate">
                <a:avLst/>
              </a:prstGeom>
              <a:solidFill>
                <a:schemeClr val="accent2"/>
              </a:solidFill>
              <a:ln w="50800">
                <a:solidFill>
                  <a:schemeClr val="accent2">
                    <a:lumMod val="20000"/>
                    <a:lumOff val="80000"/>
                  </a:schemeClr>
                </a:solidFill>
              </a:ln>
            </p:spPr>
            <p:txBody>
              <a:bodyPr anchor="ctr"/>
              <a:lstStyle/>
              <a:p>
                <a:pPr algn="ctr"/>
                <a:endParaRPr sz="2800">
                  <a:latin typeface="Microsoft YaHei" charset="-122"/>
                  <a:ea typeface="Microsoft YaHei" charset="-122"/>
                  <a:cs typeface="Microsoft YaHei" charset="-122"/>
                </a:endParaRPr>
              </a:p>
            </p:txBody>
          </p:sp>
          <p:sp>
            <p:nvSpPr>
              <p:cNvPr id="21" name="TextBox 41"/>
              <p:cNvSpPr txBox="1">
                <a:spLocks/>
              </p:cNvSpPr>
              <p:nvPr/>
            </p:nvSpPr>
            <p:spPr bwMode="auto">
              <a:xfrm>
                <a:off x="7507765" y="2016884"/>
                <a:ext cx="1077218" cy="193899"/>
              </a:xfrm>
              <a:prstGeom prst="rect">
                <a:avLst/>
              </a:prstGeom>
              <a:noFill/>
              <a:sp3d prstMaterial="matte">
                <a:bevelT w="1270" h="1270"/>
              </a:sp3d>
            </p:spPr>
            <p:txBody>
              <a:bodyPr wrap="none" lIns="0" tIns="0" rIns="0" bIns="0" anchor="ctr">
                <a:noAutofit/>
                <a:scene3d>
                  <a:camera prst="orthographicFront"/>
                  <a:lightRig rig="threePt" dir="t"/>
                </a:scene3d>
                <a:sp3d>
                  <a:bevelT w="0" h="0"/>
                </a:sp3d>
              </a:bodyPr>
              <a:lstStyle/>
              <a:p>
                <a:pPr algn="r">
                  <a:buClr>
                    <a:prstClr val="white"/>
                  </a:buClr>
                  <a:defRPr/>
                </a:pPr>
                <a:r>
                  <a:rPr lang="zh-CN" altLang="en-US" sz="2000" b="1" dirty="0">
                    <a:solidFill>
                      <a:schemeClr val="bg1"/>
                    </a:solidFill>
                    <a:latin typeface="Microsoft YaHei" charset="-122"/>
                    <a:ea typeface="Microsoft YaHei" charset="-122"/>
                    <a:cs typeface="Microsoft YaHei" charset="-122"/>
                  </a:rPr>
                  <a:t>编码冗余</a:t>
                </a:r>
              </a:p>
            </p:txBody>
          </p:sp>
          <p:sp>
            <p:nvSpPr>
              <p:cNvPr id="24" name="TextBox 43"/>
              <p:cNvSpPr txBox="1">
                <a:spLocks/>
              </p:cNvSpPr>
              <p:nvPr/>
            </p:nvSpPr>
            <p:spPr bwMode="auto">
              <a:xfrm>
                <a:off x="6919674" y="1894205"/>
                <a:ext cx="484107" cy="470898"/>
              </a:xfrm>
              <a:prstGeom prst="rect">
                <a:avLst/>
              </a:prstGeom>
              <a:noFill/>
              <a:sp3d prstMaterial="matte">
                <a:bevelT w="1270" h="1270"/>
              </a:sp3d>
            </p:spPr>
            <p:txBody>
              <a:bodyPr wrap="none" lIns="0" tIns="0" rIns="0" bIns="0" anchor="ctr">
                <a:normAutofit fontScale="92500" lnSpcReduction="10000"/>
                <a:scene3d>
                  <a:camera prst="orthographicFront"/>
                  <a:lightRig rig="threePt" dir="t"/>
                </a:scene3d>
                <a:sp3d>
                  <a:bevelT w="0" h="0"/>
                </a:sp3d>
              </a:bodyPr>
              <a:lstStyle/>
              <a:p>
                <a:pPr algn="ctr">
                  <a:buClr>
                    <a:prstClr val="white"/>
                  </a:buClr>
                  <a:defRPr/>
                </a:pPr>
                <a:r>
                  <a:rPr lang="en-US" altLang="ko-KR" sz="3600" dirty="0">
                    <a:solidFill>
                      <a:schemeClr val="bg1"/>
                    </a:solidFill>
                    <a:latin typeface="Microsoft YaHei" charset="-122"/>
                    <a:ea typeface="Microsoft YaHei" charset="-122"/>
                    <a:cs typeface="Microsoft YaHei" charset="-122"/>
                  </a:rPr>
                  <a:t>01</a:t>
                </a:r>
              </a:p>
            </p:txBody>
          </p:sp>
          <p:sp>
            <p:nvSpPr>
              <p:cNvPr id="25" name="Arrow: Pentagon 44"/>
              <p:cNvSpPr/>
              <p:nvPr/>
            </p:nvSpPr>
            <p:spPr>
              <a:xfrm flipH="1">
                <a:off x="6200828" y="3250135"/>
                <a:ext cx="2500124" cy="606217"/>
              </a:xfrm>
              <a:prstGeom prst="homePlate">
                <a:avLst/>
              </a:prstGeom>
              <a:solidFill>
                <a:schemeClr val="accent3"/>
              </a:solidFill>
              <a:ln w="50800">
                <a:solidFill>
                  <a:schemeClr val="accent3">
                    <a:lumMod val="20000"/>
                    <a:lumOff val="80000"/>
                  </a:schemeClr>
                </a:solidFill>
              </a:ln>
            </p:spPr>
            <p:txBody>
              <a:bodyPr anchor="ctr"/>
              <a:lstStyle/>
              <a:p>
                <a:pPr algn="ctr"/>
                <a:endParaRPr sz="2800">
                  <a:latin typeface="Microsoft YaHei" charset="-122"/>
                  <a:ea typeface="Microsoft YaHei" charset="-122"/>
                  <a:cs typeface="Microsoft YaHei" charset="-122"/>
                </a:endParaRPr>
              </a:p>
            </p:txBody>
          </p:sp>
          <p:sp>
            <p:nvSpPr>
              <p:cNvPr id="26" name="TextBox 45"/>
              <p:cNvSpPr txBox="1">
                <a:spLocks/>
              </p:cNvSpPr>
              <p:nvPr/>
            </p:nvSpPr>
            <p:spPr bwMode="auto">
              <a:xfrm>
                <a:off x="7557143" y="3481694"/>
                <a:ext cx="1077218" cy="193899"/>
              </a:xfrm>
              <a:prstGeom prst="rect">
                <a:avLst/>
              </a:prstGeom>
              <a:noFill/>
              <a:sp3d prstMaterial="matte">
                <a:bevelT w="1270" h="1270"/>
              </a:sp3d>
            </p:spPr>
            <p:txBody>
              <a:bodyPr wrap="none" lIns="0" tIns="0" rIns="0" bIns="0" anchor="ctr">
                <a:noAutofit/>
                <a:scene3d>
                  <a:camera prst="orthographicFront"/>
                  <a:lightRig rig="threePt" dir="t"/>
                </a:scene3d>
                <a:sp3d>
                  <a:bevelT w="0" h="0"/>
                </a:sp3d>
              </a:bodyPr>
              <a:lstStyle/>
              <a:p>
                <a:pPr algn="r">
                  <a:buClr>
                    <a:prstClr val="white"/>
                  </a:buClr>
                  <a:defRPr/>
                </a:pPr>
                <a:r>
                  <a:rPr lang="zh-CN" altLang="en-US" sz="2000" b="1" dirty="0">
                    <a:solidFill>
                      <a:schemeClr val="bg1"/>
                    </a:solidFill>
                    <a:latin typeface="Microsoft YaHei" charset="-122"/>
                    <a:ea typeface="Microsoft YaHei" charset="-122"/>
                    <a:cs typeface="Microsoft YaHei" charset="-122"/>
                  </a:rPr>
                  <a:t>心理视觉冗余</a:t>
                </a:r>
              </a:p>
            </p:txBody>
          </p:sp>
          <p:sp>
            <p:nvSpPr>
              <p:cNvPr id="27" name="TextBox 47"/>
              <p:cNvSpPr txBox="1">
                <a:spLocks/>
              </p:cNvSpPr>
              <p:nvPr/>
            </p:nvSpPr>
            <p:spPr bwMode="auto">
              <a:xfrm>
                <a:off x="6547914" y="3343195"/>
                <a:ext cx="484107" cy="470898"/>
              </a:xfrm>
              <a:prstGeom prst="rect">
                <a:avLst/>
              </a:prstGeom>
              <a:noFill/>
              <a:sp3d prstMaterial="matte">
                <a:bevelT w="1270" h="1270"/>
              </a:sp3d>
            </p:spPr>
            <p:txBody>
              <a:bodyPr wrap="none" lIns="0" tIns="0" rIns="0" bIns="0" anchor="ctr">
                <a:normAutofit fontScale="92500" lnSpcReduction="10000"/>
                <a:scene3d>
                  <a:camera prst="orthographicFront"/>
                  <a:lightRig rig="threePt" dir="t"/>
                </a:scene3d>
                <a:sp3d>
                  <a:bevelT w="0" h="0"/>
                </a:sp3d>
              </a:bodyPr>
              <a:lstStyle/>
              <a:p>
                <a:pPr algn="ctr">
                  <a:buClr>
                    <a:prstClr val="white"/>
                  </a:buClr>
                  <a:defRPr/>
                </a:pPr>
                <a:r>
                  <a:rPr lang="en-US" altLang="ko-KR" sz="3600" dirty="0">
                    <a:solidFill>
                      <a:schemeClr val="bg1"/>
                    </a:solidFill>
                    <a:latin typeface="Microsoft YaHei" charset="-122"/>
                    <a:ea typeface="Microsoft YaHei" charset="-122"/>
                    <a:cs typeface="Microsoft YaHei" charset="-122"/>
                  </a:rPr>
                  <a:t>03</a:t>
                </a:r>
              </a:p>
            </p:txBody>
          </p:sp>
          <p:sp>
            <p:nvSpPr>
              <p:cNvPr id="29" name="Arrow: Pentagon 48"/>
              <p:cNvSpPr/>
              <p:nvPr/>
            </p:nvSpPr>
            <p:spPr>
              <a:xfrm rot="10800000">
                <a:off x="6331502" y="2540398"/>
                <a:ext cx="2388692" cy="606217"/>
              </a:xfrm>
              <a:prstGeom prst="homePlate">
                <a:avLst/>
              </a:prstGeom>
              <a:solidFill>
                <a:schemeClr val="accent1"/>
              </a:solidFill>
              <a:ln w="50800">
                <a:solidFill>
                  <a:schemeClr val="accent1">
                    <a:lumMod val="20000"/>
                    <a:lumOff val="80000"/>
                  </a:schemeClr>
                </a:solidFill>
              </a:ln>
            </p:spPr>
            <p:txBody>
              <a:bodyPr anchor="ctr"/>
              <a:lstStyle/>
              <a:p>
                <a:pPr algn="ctr"/>
                <a:endParaRPr sz="2800">
                  <a:latin typeface="Microsoft YaHei" charset="-122"/>
                  <a:ea typeface="Microsoft YaHei" charset="-122"/>
                  <a:cs typeface="Microsoft YaHei" charset="-122"/>
                </a:endParaRPr>
              </a:p>
            </p:txBody>
          </p:sp>
          <p:sp>
            <p:nvSpPr>
              <p:cNvPr id="30" name="TextBox 49"/>
              <p:cNvSpPr txBox="1">
                <a:spLocks/>
              </p:cNvSpPr>
              <p:nvPr/>
            </p:nvSpPr>
            <p:spPr bwMode="auto">
              <a:xfrm>
                <a:off x="6677620" y="2653985"/>
                <a:ext cx="484107" cy="470898"/>
              </a:xfrm>
              <a:prstGeom prst="rect">
                <a:avLst/>
              </a:prstGeom>
              <a:noFill/>
              <a:sp3d prstMaterial="matte">
                <a:bevelT w="1270" h="1270"/>
              </a:sp3d>
            </p:spPr>
            <p:txBody>
              <a:bodyPr wrap="none" lIns="0" tIns="0" rIns="0" bIns="0" anchor="ctr">
                <a:normAutofit fontScale="92500" lnSpcReduction="10000"/>
                <a:scene3d>
                  <a:camera prst="orthographicFront"/>
                  <a:lightRig rig="threePt" dir="t"/>
                </a:scene3d>
                <a:sp3d>
                  <a:bevelT w="0" h="0"/>
                </a:sp3d>
              </a:bodyPr>
              <a:lstStyle/>
              <a:p>
                <a:pPr algn="ctr">
                  <a:buClr>
                    <a:prstClr val="white"/>
                  </a:buClr>
                  <a:defRPr/>
                </a:pPr>
                <a:r>
                  <a:rPr lang="en-US" altLang="ko-KR" sz="3600" dirty="0">
                    <a:solidFill>
                      <a:schemeClr val="bg1"/>
                    </a:solidFill>
                    <a:latin typeface="Microsoft YaHei" charset="-122"/>
                    <a:ea typeface="Microsoft YaHei" charset="-122"/>
                    <a:cs typeface="Microsoft YaHei" charset="-122"/>
                  </a:rPr>
                  <a:t>02</a:t>
                </a:r>
              </a:p>
            </p:txBody>
          </p:sp>
          <p:grpSp>
            <p:nvGrpSpPr>
              <p:cNvPr id="31" name="Group 51"/>
              <p:cNvGrpSpPr/>
              <p:nvPr/>
            </p:nvGrpSpPr>
            <p:grpSpPr>
              <a:xfrm>
                <a:off x="10474461" y="4284750"/>
                <a:ext cx="655421" cy="1563811"/>
                <a:chOff x="5310189" y="1930400"/>
                <a:chExt cx="995363" cy="2374900"/>
              </a:xfrm>
            </p:grpSpPr>
            <p:sp>
              <p:nvSpPr>
                <p:cNvPr id="52" name="Freeform: Shape 52"/>
                <p:cNvSpPr>
                  <a:spLocks/>
                </p:cNvSpPr>
                <p:nvPr/>
              </p:nvSpPr>
              <p:spPr bwMode="auto">
                <a:xfrm>
                  <a:off x="5340350" y="1968500"/>
                  <a:ext cx="933450" cy="2305050"/>
                </a:xfrm>
                <a:custGeom>
                  <a:avLst/>
                  <a:gdLst>
                    <a:gd name="T0" fmla="*/ 937 w 1176"/>
                    <a:gd name="T1" fmla="*/ 1835 h 2904"/>
                    <a:gd name="T2" fmla="*/ 1107 w 1176"/>
                    <a:gd name="T3" fmla="*/ 1699 h 2904"/>
                    <a:gd name="T4" fmla="*/ 1172 w 1176"/>
                    <a:gd name="T5" fmla="*/ 1536 h 2904"/>
                    <a:gd name="T6" fmla="*/ 1159 w 1176"/>
                    <a:gd name="T7" fmla="*/ 1398 h 2904"/>
                    <a:gd name="T8" fmla="*/ 1034 w 1176"/>
                    <a:gd name="T9" fmla="*/ 1223 h 2904"/>
                    <a:gd name="T10" fmla="*/ 860 w 1176"/>
                    <a:gd name="T11" fmla="*/ 1120 h 2904"/>
                    <a:gd name="T12" fmla="*/ 674 w 1176"/>
                    <a:gd name="T13" fmla="*/ 1034 h 2904"/>
                    <a:gd name="T14" fmla="*/ 965 w 1176"/>
                    <a:gd name="T15" fmla="*/ 948 h 2904"/>
                    <a:gd name="T16" fmla="*/ 1071 w 1176"/>
                    <a:gd name="T17" fmla="*/ 844 h 2904"/>
                    <a:gd name="T18" fmla="*/ 1135 w 1176"/>
                    <a:gd name="T19" fmla="*/ 695 h 2904"/>
                    <a:gd name="T20" fmla="*/ 1148 w 1176"/>
                    <a:gd name="T21" fmla="*/ 530 h 2904"/>
                    <a:gd name="T22" fmla="*/ 1107 w 1176"/>
                    <a:gd name="T23" fmla="*/ 344 h 2904"/>
                    <a:gd name="T24" fmla="*/ 1008 w 1176"/>
                    <a:gd name="T25" fmla="*/ 185 h 2904"/>
                    <a:gd name="T26" fmla="*/ 864 w 1176"/>
                    <a:gd name="T27" fmla="*/ 68 h 2904"/>
                    <a:gd name="T28" fmla="*/ 685 w 1176"/>
                    <a:gd name="T29" fmla="*/ 6 h 2904"/>
                    <a:gd name="T30" fmla="*/ 517 w 1176"/>
                    <a:gd name="T31" fmla="*/ 6 h 2904"/>
                    <a:gd name="T32" fmla="*/ 336 w 1176"/>
                    <a:gd name="T33" fmla="*/ 66 h 2904"/>
                    <a:gd name="T34" fmla="*/ 191 w 1176"/>
                    <a:gd name="T35" fmla="*/ 181 h 2904"/>
                    <a:gd name="T36" fmla="*/ 90 w 1176"/>
                    <a:gd name="T37" fmla="*/ 338 h 2904"/>
                    <a:gd name="T38" fmla="*/ 47 w 1176"/>
                    <a:gd name="T39" fmla="*/ 525 h 2904"/>
                    <a:gd name="T40" fmla="*/ 67 w 1176"/>
                    <a:gd name="T41" fmla="*/ 695 h 2904"/>
                    <a:gd name="T42" fmla="*/ 41 w 1176"/>
                    <a:gd name="T43" fmla="*/ 823 h 2904"/>
                    <a:gd name="T44" fmla="*/ 2 w 1176"/>
                    <a:gd name="T45" fmla="*/ 975 h 2904"/>
                    <a:gd name="T46" fmla="*/ 88 w 1176"/>
                    <a:gd name="T47" fmla="*/ 1122 h 2904"/>
                    <a:gd name="T48" fmla="*/ 11 w 1176"/>
                    <a:gd name="T49" fmla="*/ 1374 h 2904"/>
                    <a:gd name="T50" fmla="*/ 38 w 1176"/>
                    <a:gd name="T51" fmla="*/ 1497 h 2904"/>
                    <a:gd name="T52" fmla="*/ 138 w 1176"/>
                    <a:gd name="T53" fmla="*/ 1549 h 2904"/>
                    <a:gd name="T54" fmla="*/ 271 w 1176"/>
                    <a:gd name="T55" fmla="*/ 1518 h 2904"/>
                    <a:gd name="T56" fmla="*/ 293 w 1176"/>
                    <a:gd name="T57" fmla="*/ 1753 h 2904"/>
                    <a:gd name="T58" fmla="*/ 230 w 1176"/>
                    <a:gd name="T59" fmla="*/ 2606 h 2904"/>
                    <a:gd name="T60" fmla="*/ 82 w 1176"/>
                    <a:gd name="T61" fmla="*/ 2671 h 2904"/>
                    <a:gd name="T62" fmla="*/ 41 w 1176"/>
                    <a:gd name="T63" fmla="*/ 2757 h 2904"/>
                    <a:gd name="T64" fmla="*/ 56 w 1176"/>
                    <a:gd name="T65" fmla="*/ 2839 h 2904"/>
                    <a:gd name="T66" fmla="*/ 159 w 1176"/>
                    <a:gd name="T67" fmla="*/ 2891 h 2904"/>
                    <a:gd name="T68" fmla="*/ 375 w 1176"/>
                    <a:gd name="T69" fmla="*/ 2900 h 2904"/>
                    <a:gd name="T70" fmla="*/ 519 w 1176"/>
                    <a:gd name="T71" fmla="*/ 2835 h 2904"/>
                    <a:gd name="T72" fmla="*/ 588 w 1176"/>
                    <a:gd name="T73" fmla="*/ 2712 h 2904"/>
                    <a:gd name="T74" fmla="*/ 629 w 1176"/>
                    <a:gd name="T75" fmla="*/ 2824 h 2904"/>
                    <a:gd name="T76" fmla="*/ 732 w 1176"/>
                    <a:gd name="T77" fmla="*/ 2876 h 2904"/>
                    <a:gd name="T78" fmla="*/ 1032 w 1176"/>
                    <a:gd name="T79" fmla="*/ 2871 h 2904"/>
                    <a:gd name="T80" fmla="*/ 1099 w 1176"/>
                    <a:gd name="T81" fmla="*/ 2816 h 2904"/>
                    <a:gd name="T82" fmla="*/ 1084 w 1176"/>
                    <a:gd name="T83" fmla="*/ 2718 h 2904"/>
                    <a:gd name="T84" fmla="*/ 993 w 1176"/>
                    <a:gd name="T85" fmla="*/ 2621 h 2904"/>
                    <a:gd name="T86" fmla="*/ 330 w 1176"/>
                    <a:gd name="T87" fmla="*/ 1346 h 2904"/>
                    <a:gd name="T88" fmla="*/ 302 w 1176"/>
                    <a:gd name="T89" fmla="*/ 1139 h 2904"/>
                    <a:gd name="T90" fmla="*/ 474 w 1176"/>
                    <a:gd name="T91" fmla="*/ 1029 h 2904"/>
                    <a:gd name="T92" fmla="*/ 332 w 1176"/>
                    <a:gd name="T93" fmla="*/ 1396 h 2904"/>
                    <a:gd name="T94" fmla="*/ 502 w 1176"/>
                    <a:gd name="T95" fmla="*/ 2283 h 2904"/>
                    <a:gd name="T96" fmla="*/ 532 w 1176"/>
                    <a:gd name="T97" fmla="*/ 2040 h 2904"/>
                    <a:gd name="T98" fmla="*/ 573 w 1176"/>
                    <a:gd name="T99" fmla="*/ 2008 h 2904"/>
                    <a:gd name="T100" fmla="*/ 614 w 1176"/>
                    <a:gd name="T101" fmla="*/ 2152 h 2904"/>
                    <a:gd name="T102" fmla="*/ 601 w 1176"/>
                    <a:gd name="T103" fmla="*/ 2667 h 2904"/>
                    <a:gd name="T104" fmla="*/ 851 w 1176"/>
                    <a:gd name="T105" fmla="*/ 1372 h 2904"/>
                    <a:gd name="T106" fmla="*/ 926 w 1176"/>
                    <a:gd name="T107" fmla="*/ 1447 h 2904"/>
                    <a:gd name="T108" fmla="*/ 935 w 1176"/>
                    <a:gd name="T109" fmla="*/ 1516 h 2904"/>
                    <a:gd name="T110" fmla="*/ 844 w 1176"/>
                    <a:gd name="T111" fmla="*/ 1607 h 2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76" h="2904">
                      <a:moveTo>
                        <a:pt x="834" y="2581"/>
                      </a:moveTo>
                      <a:lnTo>
                        <a:pt x="814" y="1883"/>
                      </a:lnTo>
                      <a:lnTo>
                        <a:pt x="814" y="1883"/>
                      </a:lnTo>
                      <a:lnTo>
                        <a:pt x="831" y="1878"/>
                      </a:lnTo>
                      <a:lnTo>
                        <a:pt x="875" y="1863"/>
                      </a:lnTo>
                      <a:lnTo>
                        <a:pt x="905" y="1850"/>
                      </a:lnTo>
                      <a:lnTo>
                        <a:pt x="937" y="1835"/>
                      </a:lnTo>
                      <a:lnTo>
                        <a:pt x="972" y="1816"/>
                      </a:lnTo>
                      <a:lnTo>
                        <a:pt x="1008" y="1792"/>
                      </a:lnTo>
                      <a:lnTo>
                        <a:pt x="1043" y="1766"/>
                      </a:lnTo>
                      <a:lnTo>
                        <a:pt x="1060" y="1751"/>
                      </a:lnTo>
                      <a:lnTo>
                        <a:pt x="1077" y="1734"/>
                      </a:lnTo>
                      <a:lnTo>
                        <a:pt x="1092" y="1717"/>
                      </a:lnTo>
                      <a:lnTo>
                        <a:pt x="1107" y="1699"/>
                      </a:lnTo>
                      <a:lnTo>
                        <a:pt x="1120" y="1680"/>
                      </a:lnTo>
                      <a:lnTo>
                        <a:pt x="1133" y="1659"/>
                      </a:lnTo>
                      <a:lnTo>
                        <a:pt x="1144" y="1637"/>
                      </a:lnTo>
                      <a:lnTo>
                        <a:pt x="1153" y="1613"/>
                      </a:lnTo>
                      <a:lnTo>
                        <a:pt x="1163" y="1589"/>
                      </a:lnTo>
                      <a:lnTo>
                        <a:pt x="1168" y="1564"/>
                      </a:lnTo>
                      <a:lnTo>
                        <a:pt x="1172" y="1536"/>
                      </a:lnTo>
                      <a:lnTo>
                        <a:pt x="1176" y="1508"/>
                      </a:lnTo>
                      <a:lnTo>
                        <a:pt x="1176" y="1478"/>
                      </a:lnTo>
                      <a:lnTo>
                        <a:pt x="1174" y="1447"/>
                      </a:lnTo>
                      <a:lnTo>
                        <a:pt x="1174" y="1447"/>
                      </a:lnTo>
                      <a:lnTo>
                        <a:pt x="1170" y="1434"/>
                      </a:lnTo>
                      <a:lnTo>
                        <a:pt x="1166" y="1419"/>
                      </a:lnTo>
                      <a:lnTo>
                        <a:pt x="1159" y="1398"/>
                      </a:lnTo>
                      <a:lnTo>
                        <a:pt x="1150" y="1376"/>
                      </a:lnTo>
                      <a:lnTo>
                        <a:pt x="1137" y="1348"/>
                      </a:lnTo>
                      <a:lnTo>
                        <a:pt x="1120" y="1318"/>
                      </a:lnTo>
                      <a:lnTo>
                        <a:pt x="1097" y="1288"/>
                      </a:lnTo>
                      <a:lnTo>
                        <a:pt x="1069" y="1254"/>
                      </a:lnTo>
                      <a:lnTo>
                        <a:pt x="1053" y="1240"/>
                      </a:lnTo>
                      <a:lnTo>
                        <a:pt x="1034" y="1223"/>
                      </a:lnTo>
                      <a:lnTo>
                        <a:pt x="1015" y="1208"/>
                      </a:lnTo>
                      <a:lnTo>
                        <a:pt x="995" y="1191"/>
                      </a:lnTo>
                      <a:lnTo>
                        <a:pt x="970" y="1176"/>
                      </a:lnTo>
                      <a:lnTo>
                        <a:pt x="946" y="1161"/>
                      </a:lnTo>
                      <a:lnTo>
                        <a:pt x="920" y="1146"/>
                      </a:lnTo>
                      <a:lnTo>
                        <a:pt x="892" y="1133"/>
                      </a:lnTo>
                      <a:lnTo>
                        <a:pt x="860" y="1120"/>
                      </a:lnTo>
                      <a:lnTo>
                        <a:pt x="827" y="1109"/>
                      </a:lnTo>
                      <a:lnTo>
                        <a:pt x="793" y="1098"/>
                      </a:lnTo>
                      <a:lnTo>
                        <a:pt x="756" y="1087"/>
                      </a:lnTo>
                      <a:lnTo>
                        <a:pt x="715" y="1077"/>
                      </a:lnTo>
                      <a:lnTo>
                        <a:pt x="674" y="1070"/>
                      </a:lnTo>
                      <a:lnTo>
                        <a:pt x="674" y="1034"/>
                      </a:lnTo>
                      <a:lnTo>
                        <a:pt x="674" y="1034"/>
                      </a:lnTo>
                      <a:lnTo>
                        <a:pt x="724" y="1029"/>
                      </a:lnTo>
                      <a:lnTo>
                        <a:pt x="773" y="1021"/>
                      </a:lnTo>
                      <a:lnTo>
                        <a:pt x="821" y="1012"/>
                      </a:lnTo>
                      <a:lnTo>
                        <a:pt x="864" y="997"/>
                      </a:lnTo>
                      <a:lnTo>
                        <a:pt x="907" y="980"/>
                      </a:lnTo>
                      <a:lnTo>
                        <a:pt x="946" y="960"/>
                      </a:lnTo>
                      <a:lnTo>
                        <a:pt x="965" y="948"/>
                      </a:lnTo>
                      <a:lnTo>
                        <a:pt x="982" y="935"/>
                      </a:lnTo>
                      <a:lnTo>
                        <a:pt x="998" y="922"/>
                      </a:lnTo>
                      <a:lnTo>
                        <a:pt x="1015" y="909"/>
                      </a:lnTo>
                      <a:lnTo>
                        <a:pt x="1030" y="894"/>
                      </a:lnTo>
                      <a:lnTo>
                        <a:pt x="1045" y="878"/>
                      </a:lnTo>
                      <a:lnTo>
                        <a:pt x="1058" y="861"/>
                      </a:lnTo>
                      <a:lnTo>
                        <a:pt x="1071" y="844"/>
                      </a:lnTo>
                      <a:lnTo>
                        <a:pt x="1084" y="825"/>
                      </a:lnTo>
                      <a:lnTo>
                        <a:pt x="1096" y="807"/>
                      </a:lnTo>
                      <a:lnTo>
                        <a:pt x="1105" y="786"/>
                      </a:lnTo>
                      <a:lnTo>
                        <a:pt x="1114" y="764"/>
                      </a:lnTo>
                      <a:lnTo>
                        <a:pt x="1122" y="741"/>
                      </a:lnTo>
                      <a:lnTo>
                        <a:pt x="1129" y="719"/>
                      </a:lnTo>
                      <a:lnTo>
                        <a:pt x="1135" y="695"/>
                      </a:lnTo>
                      <a:lnTo>
                        <a:pt x="1140" y="670"/>
                      </a:lnTo>
                      <a:lnTo>
                        <a:pt x="1144" y="644"/>
                      </a:lnTo>
                      <a:lnTo>
                        <a:pt x="1148" y="616"/>
                      </a:lnTo>
                      <a:lnTo>
                        <a:pt x="1150" y="588"/>
                      </a:lnTo>
                      <a:lnTo>
                        <a:pt x="1150" y="560"/>
                      </a:lnTo>
                      <a:lnTo>
                        <a:pt x="1150" y="560"/>
                      </a:lnTo>
                      <a:lnTo>
                        <a:pt x="1148" y="530"/>
                      </a:lnTo>
                      <a:lnTo>
                        <a:pt x="1146" y="502"/>
                      </a:lnTo>
                      <a:lnTo>
                        <a:pt x="1144" y="474"/>
                      </a:lnTo>
                      <a:lnTo>
                        <a:pt x="1138" y="448"/>
                      </a:lnTo>
                      <a:lnTo>
                        <a:pt x="1133" y="420"/>
                      </a:lnTo>
                      <a:lnTo>
                        <a:pt x="1125" y="394"/>
                      </a:lnTo>
                      <a:lnTo>
                        <a:pt x="1116" y="368"/>
                      </a:lnTo>
                      <a:lnTo>
                        <a:pt x="1107" y="344"/>
                      </a:lnTo>
                      <a:lnTo>
                        <a:pt x="1096" y="318"/>
                      </a:lnTo>
                      <a:lnTo>
                        <a:pt x="1084" y="293"/>
                      </a:lnTo>
                      <a:lnTo>
                        <a:pt x="1071" y="271"/>
                      </a:lnTo>
                      <a:lnTo>
                        <a:pt x="1056" y="249"/>
                      </a:lnTo>
                      <a:lnTo>
                        <a:pt x="1041" y="226"/>
                      </a:lnTo>
                      <a:lnTo>
                        <a:pt x="1025" y="204"/>
                      </a:lnTo>
                      <a:lnTo>
                        <a:pt x="1008" y="185"/>
                      </a:lnTo>
                      <a:lnTo>
                        <a:pt x="989" y="165"/>
                      </a:lnTo>
                      <a:lnTo>
                        <a:pt x="970" y="146"/>
                      </a:lnTo>
                      <a:lnTo>
                        <a:pt x="952" y="129"/>
                      </a:lnTo>
                      <a:lnTo>
                        <a:pt x="931" y="112"/>
                      </a:lnTo>
                      <a:lnTo>
                        <a:pt x="909" y="96"/>
                      </a:lnTo>
                      <a:lnTo>
                        <a:pt x="887" y="81"/>
                      </a:lnTo>
                      <a:lnTo>
                        <a:pt x="864" y="68"/>
                      </a:lnTo>
                      <a:lnTo>
                        <a:pt x="840" y="55"/>
                      </a:lnTo>
                      <a:lnTo>
                        <a:pt x="816" y="43"/>
                      </a:lnTo>
                      <a:lnTo>
                        <a:pt x="791" y="34"/>
                      </a:lnTo>
                      <a:lnTo>
                        <a:pt x="765" y="25"/>
                      </a:lnTo>
                      <a:lnTo>
                        <a:pt x="739" y="17"/>
                      </a:lnTo>
                      <a:lnTo>
                        <a:pt x="713" y="12"/>
                      </a:lnTo>
                      <a:lnTo>
                        <a:pt x="685" y="6"/>
                      </a:lnTo>
                      <a:lnTo>
                        <a:pt x="657" y="2"/>
                      </a:lnTo>
                      <a:lnTo>
                        <a:pt x="629" y="0"/>
                      </a:lnTo>
                      <a:lnTo>
                        <a:pt x="601" y="0"/>
                      </a:lnTo>
                      <a:lnTo>
                        <a:pt x="601" y="0"/>
                      </a:lnTo>
                      <a:lnTo>
                        <a:pt x="573" y="0"/>
                      </a:lnTo>
                      <a:lnTo>
                        <a:pt x="545" y="2"/>
                      </a:lnTo>
                      <a:lnTo>
                        <a:pt x="517" y="6"/>
                      </a:lnTo>
                      <a:lnTo>
                        <a:pt x="489" y="12"/>
                      </a:lnTo>
                      <a:lnTo>
                        <a:pt x="463" y="17"/>
                      </a:lnTo>
                      <a:lnTo>
                        <a:pt x="437" y="25"/>
                      </a:lnTo>
                      <a:lnTo>
                        <a:pt x="411" y="34"/>
                      </a:lnTo>
                      <a:lnTo>
                        <a:pt x="385" y="43"/>
                      </a:lnTo>
                      <a:lnTo>
                        <a:pt x="360" y="55"/>
                      </a:lnTo>
                      <a:lnTo>
                        <a:pt x="336" y="66"/>
                      </a:lnTo>
                      <a:lnTo>
                        <a:pt x="314" y="81"/>
                      </a:lnTo>
                      <a:lnTo>
                        <a:pt x="291" y="94"/>
                      </a:lnTo>
                      <a:lnTo>
                        <a:pt x="269" y="111"/>
                      </a:lnTo>
                      <a:lnTo>
                        <a:pt x="248" y="125"/>
                      </a:lnTo>
                      <a:lnTo>
                        <a:pt x="228" y="144"/>
                      </a:lnTo>
                      <a:lnTo>
                        <a:pt x="209" y="163"/>
                      </a:lnTo>
                      <a:lnTo>
                        <a:pt x="191" y="181"/>
                      </a:lnTo>
                      <a:lnTo>
                        <a:pt x="174" y="202"/>
                      </a:lnTo>
                      <a:lnTo>
                        <a:pt x="157" y="222"/>
                      </a:lnTo>
                      <a:lnTo>
                        <a:pt x="142" y="243"/>
                      </a:lnTo>
                      <a:lnTo>
                        <a:pt x="127" y="267"/>
                      </a:lnTo>
                      <a:lnTo>
                        <a:pt x="114" y="290"/>
                      </a:lnTo>
                      <a:lnTo>
                        <a:pt x="101" y="314"/>
                      </a:lnTo>
                      <a:lnTo>
                        <a:pt x="90" y="338"/>
                      </a:lnTo>
                      <a:lnTo>
                        <a:pt x="80" y="362"/>
                      </a:lnTo>
                      <a:lnTo>
                        <a:pt x="71" y="389"/>
                      </a:lnTo>
                      <a:lnTo>
                        <a:pt x="64" y="415"/>
                      </a:lnTo>
                      <a:lnTo>
                        <a:pt x="58" y="443"/>
                      </a:lnTo>
                      <a:lnTo>
                        <a:pt x="52" y="469"/>
                      </a:lnTo>
                      <a:lnTo>
                        <a:pt x="51" y="497"/>
                      </a:lnTo>
                      <a:lnTo>
                        <a:pt x="47" y="525"/>
                      </a:lnTo>
                      <a:lnTo>
                        <a:pt x="47" y="555"/>
                      </a:lnTo>
                      <a:lnTo>
                        <a:pt x="47" y="555"/>
                      </a:lnTo>
                      <a:lnTo>
                        <a:pt x="49" y="585"/>
                      </a:lnTo>
                      <a:lnTo>
                        <a:pt x="51" y="613"/>
                      </a:lnTo>
                      <a:lnTo>
                        <a:pt x="54" y="641"/>
                      </a:lnTo>
                      <a:lnTo>
                        <a:pt x="60" y="669"/>
                      </a:lnTo>
                      <a:lnTo>
                        <a:pt x="67" y="695"/>
                      </a:lnTo>
                      <a:lnTo>
                        <a:pt x="77" y="721"/>
                      </a:lnTo>
                      <a:lnTo>
                        <a:pt x="88" y="745"/>
                      </a:lnTo>
                      <a:lnTo>
                        <a:pt x="99" y="769"/>
                      </a:lnTo>
                      <a:lnTo>
                        <a:pt x="99" y="769"/>
                      </a:lnTo>
                      <a:lnTo>
                        <a:pt x="77" y="784"/>
                      </a:lnTo>
                      <a:lnTo>
                        <a:pt x="58" y="803"/>
                      </a:lnTo>
                      <a:lnTo>
                        <a:pt x="41" y="823"/>
                      </a:lnTo>
                      <a:lnTo>
                        <a:pt x="26" y="844"/>
                      </a:lnTo>
                      <a:lnTo>
                        <a:pt x="15" y="868"/>
                      </a:lnTo>
                      <a:lnTo>
                        <a:pt x="8" y="894"/>
                      </a:lnTo>
                      <a:lnTo>
                        <a:pt x="2" y="920"/>
                      </a:lnTo>
                      <a:lnTo>
                        <a:pt x="0" y="948"/>
                      </a:lnTo>
                      <a:lnTo>
                        <a:pt x="0" y="948"/>
                      </a:lnTo>
                      <a:lnTo>
                        <a:pt x="2" y="975"/>
                      </a:lnTo>
                      <a:lnTo>
                        <a:pt x="6" y="1001"/>
                      </a:lnTo>
                      <a:lnTo>
                        <a:pt x="13" y="1025"/>
                      </a:lnTo>
                      <a:lnTo>
                        <a:pt x="24" y="1047"/>
                      </a:lnTo>
                      <a:lnTo>
                        <a:pt x="38" y="1068"/>
                      </a:lnTo>
                      <a:lnTo>
                        <a:pt x="52" y="1088"/>
                      </a:lnTo>
                      <a:lnTo>
                        <a:pt x="69" y="1105"/>
                      </a:lnTo>
                      <a:lnTo>
                        <a:pt x="88" y="1122"/>
                      </a:lnTo>
                      <a:lnTo>
                        <a:pt x="88" y="1122"/>
                      </a:lnTo>
                      <a:lnTo>
                        <a:pt x="69" y="1176"/>
                      </a:lnTo>
                      <a:lnTo>
                        <a:pt x="49" y="1234"/>
                      </a:lnTo>
                      <a:lnTo>
                        <a:pt x="30" y="1292"/>
                      </a:lnTo>
                      <a:lnTo>
                        <a:pt x="23" y="1320"/>
                      </a:lnTo>
                      <a:lnTo>
                        <a:pt x="15" y="1348"/>
                      </a:lnTo>
                      <a:lnTo>
                        <a:pt x="11" y="1374"/>
                      </a:lnTo>
                      <a:lnTo>
                        <a:pt x="8" y="1400"/>
                      </a:lnTo>
                      <a:lnTo>
                        <a:pt x="8" y="1424"/>
                      </a:lnTo>
                      <a:lnTo>
                        <a:pt x="11" y="1449"/>
                      </a:lnTo>
                      <a:lnTo>
                        <a:pt x="19" y="1469"/>
                      </a:lnTo>
                      <a:lnTo>
                        <a:pt x="24" y="1478"/>
                      </a:lnTo>
                      <a:lnTo>
                        <a:pt x="30" y="1488"/>
                      </a:lnTo>
                      <a:lnTo>
                        <a:pt x="38" y="1497"/>
                      </a:lnTo>
                      <a:lnTo>
                        <a:pt x="45" y="1506"/>
                      </a:lnTo>
                      <a:lnTo>
                        <a:pt x="54" y="1514"/>
                      </a:lnTo>
                      <a:lnTo>
                        <a:pt x="66" y="1521"/>
                      </a:lnTo>
                      <a:lnTo>
                        <a:pt x="66" y="1521"/>
                      </a:lnTo>
                      <a:lnTo>
                        <a:pt x="90" y="1534"/>
                      </a:lnTo>
                      <a:lnTo>
                        <a:pt x="116" y="1544"/>
                      </a:lnTo>
                      <a:lnTo>
                        <a:pt x="138" y="1549"/>
                      </a:lnTo>
                      <a:lnTo>
                        <a:pt x="163" y="1551"/>
                      </a:lnTo>
                      <a:lnTo>
                        <a:pt x="183" y="1549"/>
                      </a:lnTo>
                      <a:lnTo>
                        <a:pt x="204" y="1546"/>
                      </a:lnTo>
                      <a:lnTo>
                        <a:pt x="224" y="1542"/>
                      </a:lnTo>
                      <a:lnTo>
                        <a:pt x="241" y="1534"/>
                      </a:lnTo>
                      <a:lnTo>
                        <a:pt x="258" y="1527"/>
                      </a:lnTo>
                      <a:lnTo>
                        <a:pt x="271" y="1518"/>
                      </a:lnTo>
                      <a:lnTo>
                        <a:pt x="295" y="1501"/>
                      </a:lnTo>
                      <a:lnTo>
                        <a:pt x="308" y="1488"/>
                      </a:lnTo>
                      <a:lnTo>
                        <a:pt x="314" y="1484"/>
                      </a:lnTo>
                      <a:lnTo>
                        <a:pt x="314" y="1484"/>
                      </a:lnTo>
                      <a:lnTo>
                        <a:pt x="308" y="1549"/>
                      </a:lnTo>
                      <a:lnTo>
                        <a:pt x="301" y="1633"/>
                      </a:lnTo>
                      <a:lnTo>
                        <a:pt x="293" y="1753"/>
                      </a:lnTo>
                      <a:lnTo>
                        <a:pt x="286" y="1908"/>
                      </a:lnTo>
                      <a:lnTo>
                        <a:pt x="280" y="2100"/>
                      </a:lnTo>
                      <a:lnTo>
                        <a:pt x="276" y="2329"/>
                      </a:lnTo>
                      <a:lnTo>
                        <a:pt x="274" y="2600"/>
                      </a:lnTo>
                      <a:lnTo>
                        <a:pt x="274" y="2600"/>
                      </a:lnTo>
                      <a:lnTo>
                        <a:pt x="261" y="2600"/>
                      </a:lnTo>
                      <a:lnTo>
                        <a:pt x="230" y="2606"/>
                      </a:lnTo>
                      <a:lnTo>
                        <a:pt x="209" y="2609"/>
                      </a:lnTo>
                      <a:lnTo>
                        <a:pt x="187" y="2615"/>
                      </a:lnTo>
                      <a:lnTo>
                        <a:pt x="163" y="2624"/>
                      </a:lnTo>
                      <a:lnTo>
                        <a:pt x="138" y="2634"/>
                      </a:lnTo>
                      <a:lnTo>
                        <a:pt x="114" y="2647"/>
                      </a:lnTo>
                      <a:lnTo>
                        <a:pt x="92" y="2662"/>
                      </a:lnTo>
                      <a:lnTo>
                        <a:pt x="82" y="2671"/>
                      </a:lnTo>
                      <a:lnTo>
                        <a:pt x="73" y="2680"/>
                      </a:lnTo>
                      <a:lnTo>
                        <a:pt x="66" y="2690"/>
                      </a:lnTo>
                      <a:lnTo>
                        <a:pt x="58" y="2701"/>
                      </a:lnTo>
                      <a:lnTo>
                        <a:pt x="51" y="2714"/>
                      </a:lnTo>
                      <a:lnTo>
                        <a:pt x="47" y="2727"/>
                      </a:lnTo>
                      <a:lnTo>
                        <a:pt x="43" y="2742"/>
                      </a:lnTo>
                      <a:lnTo>
                        <a:pt x="41" y="2757"/>
                      </a:lnTo>
                      <a:lnTo>
                        <a:pt x="41" y="2772"/>
                      </a:lnTo>
                      <a:lnTo>
                        <a:pt x="41" y="2788"/>
                      </a:lnTo>
                      <a:lnTo>
                        <a:pt x="45" y="2807"/>
                      </a:lnTo>
                      <a:lnTo>
                        <a:pt x="51" y="2826"/>
                      </a:lnTo>
                      <a:lnTo>
                        <a:pt x="51" y="2826"/>
                      </a:lnTo>
                      <a:lnTo>
                        <a:pt x="51" y="2830"/>
                      </a:lnTo>
                      <a:lnTo>
                        <a:pt x="56" y="2839"/>
                      </a:lnTo>
                      <a:lnTo>
                        <a:pt x="66" y="2850"/>
                      </a:lnTo>
                      <a:lnTo>
                        <a:pt x="75" y="2858"/>
                      </a:lnTo>
                      <a:lnTo>
                        <a:pt x="84" y="2865"/>
                      </a:lnTo>
                      <a:lnTo>
                        <a:pt x="99" y="2872"/>
                      </a:lnTo>
                      <a:lnTo>
                        <a:pt x="116" y="2880"/>
                      </a:lnTo>
                      <a:lnTo>
                        <a:pt x="135" y="2886"/>
                      </a:lnTo>
                      <a:lnTo>
                        <a:pt x="159" y="2891"/>
                      </a:lnTo>
                      <a:lnTo>
                        <a:pt x="187" y="2897"/>
                      </a:lnTo>
                      <a:lnTo>
                        <a:pt x="219" y="2900"/>
                      </a:lnTo>
                      <a:lnTo>
                        <a:pt x="256" y="2902"/>
                      </a:lnTo>
                      <a:lnTo>
                        <a:pt x="297" y="2904"/>
                      </a:lnTo>
                      <a:lnTo>
                        <a:pt x="297" y="2904"/>
                      </a:lnTo>
                      <a:lnTo>
                        <a:pt x="340" y="2902"/>
                      </a:lnTo>
                      <a:lnTo>
                        <a:pt x="375" y="2900"/>
                      </a:lnTo>
                      <a:lnTo>
                        <a:pt x="407" y="2895"/>
                      </a:lnTo>
                      <a:lnTo>
                        <a:pt x="435" y="2889"/>
                      </a:lnTo>
                      <a:lnTo>
                        <a:pt x="459" y="2880"/>
                      </a:lnTo>
                      <a:lnTo>
                        <a:pt x="478" y="2871"/>
                      </a:lnTo>
                      <a:lnTo>
                        <a:pt x="495" y="2861"/>
                      </a:lnTo>
                      <a:lnTo>
                        <a:pt x="508" y="2848"/>
                      </a:lnTo>
                      <a:lnTo>
                        <a:pt x="519" y="2835"/>
                      </a:lnTo>
                      <a:lnTo>
                        <a:pt x="528" y="2820"/>
                      </a:lnTo>
                      <a:lnTo>
                        <a:pt x="536" y="2805"/>
                      </a:lnTo>
                      <a:lnTo>
                        <a:pt x="541" y="2788"/>
                      </a:lnTo>
                      <a:lnTo>
                        <a:pt x="549" y="2751"/>
                      </a:lnTo>
                      <a:lnTo>
                        <a:pt x="556" y="2712"/>
                      </a:lnTo>
                      <a:lnTo>
                        <a:pt x="588" y="2712"/>
                      </a:lnTo>
                      <a:lnTo>
                        <a:pt x="588" y="2712"/>
                      </a:lnTo>
                      <a:lnTo>
                        <a:pt x="590" y="2719"/>
                      </a:lnTo>
                      <a:lnTo>
                        <a:pt x="592" y="2738"/>
                      </a:lnTo>
                      <a:lnTo>
                        <a:pt x="599" y="2764"/>
                      </a:lnTo>
                      <a:lnTo>
                        <a:pt x="605" y="2779"/>
                      </a:lnTo>
                      <a:lnTo>
                        <a:pt x="610" y="2794"/>
                      </a:lnTo>
                      <a:lnTo>
                        <a:pt x="620" y="2809"/>
                      </a:lnTo>
                      <a:lnTo>
                        <a:pt x="629" y="2824"/>
                      </a:lnTo>
                      <a:lnTo>
                        <a:pt x="640" y="2839"/>
                      </a:lnTo>
                      <a:lnTo>
                        <a:pt x="653" y="2850"/>
                      </a:lnTo>
                      <a:lnTo>
                        <a:pt x="670" y="2861"/>
                      </a:lnTo>
                      <a:lnTo>
                        <a:pt x="687" y="2871"/>
                      </a:lnTo>
                      <a:lnTo>
                        <a:pt x="707" y="2874"/>
                      </a:lnTo>
                      <a:lnTo>
                        <a:pt x="732" y="2876"/>
                      </a:lnTo>
                      <a:lnTo>
                        <a:pt x="732" y="2876"/>
                      </a:lnTo>
                      <a:lnTo>
                        <a:pt x="786" y="2878"/>
                      </a:lnTo>
                      <a:lnTo>
                        <a:pt x="847" y="2882"/>
                      </a:lnTo>
                      <a:lnTo>
                        <a:pt x="913" y="2884"/>
                      </a:lnTo>
                      <a:lnTo>
                        <a:pt x="944" y="2882"/>
                      </a:lnTo>
                      <a:lnTo>
                        <a:pt x="976" y="2880"/>
                      </a:lnTo>
                      <a:lnTo>
                        <a:pt x="1006" y="2876"/>
                      </a:lnTo>
                      <a:lnTo>
                        <a:pt x="1032" y="2871"/>
                      </a:lnTo>
                      <a:lnTo>
                        <a:pt x="1054" y="2861"/>
                      </a:lnTo>
                      <a:lnTo>
                        <a:pt x="1066" y="2856"/>
                      </a:lnTo>
                      <a:lnTo>
                        <a:pt x="1073" y="2850"/>
                      </a:lnTo>
                      <a:lnTo>
                        <a:pt x="1082" y="2843"/>
                      </a:lnTo>
                      <a:lnTo>
                        <a:pt x="1088" y="2835"/>
                      </a:lnTo>
                      <a:lnTo>
                        <a:pt x="1094" y="2826"/>
                      </a:lnTo>
                      <a:lnTo>
                        <a:pt x="1099" y="2816"/>
                      </a:lnTo>
                      <a:lnTo>
                        <a:pt x="1101" y="2805"/>
                      </a:lnTo>
                      <a:lnTo>
                        <a:pt x="1101" y="2794"/>
                      </a:lnTo>
                      <a:lnTo>
                        <a:pt x="1101" y="2781"/>
                      </a:lnTo>
                      <a:lnTo>
                        <a:pt x="1099" y="2768"/>
                      </a:lnTo>
                      <a:lnTo>
                        <a:pt x="1099" y="2768"/>
                      </a:lnTo>
                      <a:lnTo>
                        <a:pt x="1092" y="2740"/>
                      </a:lnTo>
                      <a:lnTo>
                        <a:pt x="1084" y="2718"/>
                      </a:lnTo>
                      <a:lnTo>
                        <a:pt x="1075" y="2697"/>
                      </a:lnTo>
                      <a:lnTo>
                        <a:pt x="1064" y="2678"/>
                      </a:lnTo>
                      <a:lnTo>
                        <a:pt x="1053" y="2663"/>
                      </a:lnTo>
                      <a:lnTo>
                        <a:pt x="1040" y="2650"/>
                      </a:lnTo>
                      <a:lnTo>
                        <a:pt x="1025" y="2639"/>
                      </a:lnTo>
                      <a:lnTo>
                        <a:pt x="1010" y="2630"/>
                      </a:lnTo>
                      <a:lnTo>
                        <a:pt x="993" y="2621"/>
                      </a:lnTo>
                      <a:lnTo>
                        <a:pt x="974" y="2615"/>
                      </a:lnTo>
                      <a:lnTo>
                        <a:pt x="933" y="2604"/>
                      </a:lnTo>
                      <a:lnTo>
                        <a:pt x="834" y="2581"/>
                      </a:lnTo>
                      <a:lnTo>
                        <a:pt x="834" y="2581"/>
                      </a:lnTo>
                      <a:close/>
                      <a:moveTo>
                        <a:pt x="332" y="1396"/>
                      </a:moveTo>
                      <a:lnTo>
                        <a:pt x="332" y="1396"/>
                      </a:lnTo>
                      <a:lnTo>
                        <a:pt x="330" y="1346"/>
                      </a:lnTo>
                      <a:lnTo>
                        <a:pt x="327" y="1299"/>
                      </a:lnTo>
                      <a:lnTo>
                        <a:pt x="321" y="1254"/>
                      </a:lnTo>
                      <a:lnTo>
                        <a:pt x="314" y="1217"/>
                      </a:lnTo>
                      <a:lnTo>
                        <a:pt x="301" y="1161"/>
                      </a:lnTo>
                      <a:lnTo>
                        <a:pt x="295" y="1141"/>
                      </a:lnTo>
                      <a:lnTo>
                        <a:pt x="295" y="1141"/>
                      </a:lnTo>
                      <a:lnTo>
                        <a:pt x="302" y="1139"/>
                      </a:lnTo>
                      <a:lnTo>
                        <a:pt x="314" y="1133"/>
                      </a:lnTo>
                      <a:lnTo>
                        <a:pt x="338" y="1120"/>
                      </a:lnTo>
                      <a:lnTo>
                        <a:pt x="368" y="1101"/>
                      </a:lnTo>
                      <a:lnTo>
                        <a:pt x="398" y="1081"/>
                      </a:lnTo>
                      <a:lnTo>
                        <a:pt x="452" y="1045"/>
                      </a:lnTo>
                      <a:lnTo>
                        <a:pt x="474" y="1029"/>
                      </a:lnTo>
                      <a:lnTo>
                        <a:pt x="474" y="1029"/>
                      </a:lnTo>
                      <a:lnTo>
                        <a:pt x="442" y="1096"/>
                      </a:lnTo>
                      <a:lnTo>
                        <a:pt x="414" y="1161"/>
                      </a:lnTo>
                      <a:lnTo>
                        <a:pt x="390" y="1223"/>
                      </a:lnTo>
                      <a:lnTo>
                        <a:pt x="370" y="1279"/>
                      </a:lnTo>
                      <a:lnTo>
                        <a:pt x="342" y="1365"/>
                      </a:lnTo>
                      <a:lnTo>
                        <a:pt x="332" y="1396"/>
                      </a:lnTo>
                      <a:lnTo>
                        <a:pt x="332" y="1396"/>
                      </a:lnTo>
                      <a:close/>
                      <a:moveTo>
                        <a:pt x="601" y="2667"/>
                      </a:moveTo>
                      <a:lnTo>
                        <a:pt x="521" y="2667"/>
                      </a:lnTo>
                      <a:lnTo>
                        <a:pt x="521" y="2667"/>
                      </a:lnTo>
                      <a:lnTo>
                        <a:pt x="513" y="2566"/>
                      </a:lnTo>
                      <a:lnTo>
                        <a:pt x="506" y="2462"/>
                      </a:lnTo>
                      <a:lnTo>
                        <a:pt x="502" y="2342"/>
                      </a:lnTo>
                      <a:lnTo>
                        <a:pt x="502" y="2283"/>
                      </a:lnTo>
                      <a:lnTo>
                        <a:pt x="504" y="2223"/>
                      </a:lnTo>
                      <a:lnTo>
                        <a:pt x="508" y="2167"/>
                      </a:lnTo>
                      <a:lnTo>
                        <a:pt x="513" y="2117"/>
                      </a:lnTo>
                      <a:lnTo>
                        <a:pt x="517" y="2094"/>
                      </a:lnTo>
                      <a:lnTo>
                        <a:pt x="521" y="2074"/>
                      </a:lnTo>
                      <a:lnTo>
                        <a:pt x="526" y="2055"/>
                      </a:lnTo>
                      <a:lnTo>
                        <a:pt x="532" y="2040"/>
                      </a:lnTo>
                      <a:lnTo>
                        <a:pt x="539" y="2027"/>
                      </a:lnTo>
                      <a:lnTo>
                        <a:pt x="547" y="2018"/>
                      </a:lnTo>
                      <a:lnTo>
                        <a:pt x="556" y="2010"/>
                      </a:lnTo>
                      <a:lnTo>
                        <a:pt x="566" y="2007"/>
                      </a:lnTo>
                      <a:lnTo>
                        <a:pt x="566" y="2007"/>
                      </a:lnTo>
                      <a:lnTo>
                        <a:pt x="569" y="2007"/>
                      </a:lnTo>
                      <a:lnTo>
                        <a:pt x="573" y="2008"/>
                      </a:lnTo>
                      <a:lnTo>
                        <a:pt x="579" y="2012"/>
                      </a:lnTo>
                      <a:lnTo>
                        <a:pt x="584" y="2020"/>
                      </a:lnTo>
                      <a:lnTo>
                        <a:pt x="592" y="2033"/>
                      </a:lnTo>
                      <a:lnTo>
                        <a:pt x="597" y="2049"/>
                      </a:lnTo>
                      <a:lnTo>
                        <a:pt x="603" y="2076"/>
                      </a:lnTo>
                      <a:lnTo>
                        <a:pt x="609" y="2109"/>
                      </a:lnTo>
                      <a:lnTo>
                        <a:pt x="614" y="2152"/>
                      </a:lnTo>
                      <a:lnTo>
                        <a:pt x="616" y="2204"/>
                      </a:lnTo>
                      <a:lnTo>
                        <a:pt x="618" y="2270"/>
                      </a:lnTo>
                      <a:lnTo>
                        <a:pt x="618" y="2346"/>
                      </a:lnTo>
                      <a:lnTo>
                        <a:pt x="614" y="2438"/>
                      </a:lnTo>
                      <a:lnTo>
                        <a:pt x="610" y="2544"/>
                      </a:lnTo>
                      <a:lnTo>
                        <a:pt x="601" y="2667"/>
                      </a:lnTo>
                      <a:lnTo>
                        <a:pt x="601" y="2667"/>
                      </a:lnTo>
                      <a:close/>
                      <a:moveTo>
                        <a:pt x="737" y="1335"/>
                      </a:moveTo>
                      <a:lnTo>
                        <a:pt x="737" y="1335"/>
                      </a:lnTo>
                      <a:lnTo>
                        <a:pt x="765" y="1340"/>
                      </a:lnTo>
                      <a:lnTo>
                        <a:pt x="791" y="1348"/>
                      </a:lnTo>
                      <a:lnTo>
                        <a:pt x="814" y="1355"/>
                      </a:lnTo>
                      <a:lnTo>
                        <a:pt x="834" y="1365"/>
                      </a:lnTo>
                      <a:lnTo>
                        <a:pt x="851" y="1372"/>
                      </a:lnTo>
                      <a:lnTo>
                        <a:pt x="868" y="1381"/>
                      </a:lnTo>
                      <a:lnTo>
                        <a:pt x="881" y="1393"/>
                      </a:lnTo>
                      <a:lnTo>
                        <a:pt x="892" y="1402"/>
                      </a:lnTo>
                      <a:lnTo>
                        <a:pt x="907" y="1419"/>
                      </a:lnTo>
                      <a:lnTo>
                        <a:pt x="918" y="1434"/>
                      </a:lnTo>
                      <a:lnTo>
                        <a:pt x="924" y="1443"/>
                      </a:lnTo>
                      <a:lnTo>
                        <a:pt x="926" y="1447"/>
                      </a:lnTo>
                      <a:lnTo>
                        <a:pt x="926" y="1447"/>
                      </a:lnTo>
                      <a:lnTo>
                        <a:pt x="929" y="1460"/>
                      </a:lnTo>
                      <a:lnTo>
                        <a:pt x="933" y="1473"/>
                      </a:lnTo>
                      <a:lnTo>
                        <a:pt x="935" y="1484"/>
                      </a:lnTo>
                      <a:lnTo>
                        <a:pt x="937" y="1495"/>
                      </a:lnTo>
                      <a:lnTo>
                        <a:pt x="935" y="1505"/>
                      </a:lnTo>
                      <a:lnTo>
                        <a:pt x="935" y="1516"/>
                      </a:lnTo>
                      <a:lnTo>
                        <a:pt x="928" y="1534"/>
                      </a:lnTo>
                      <a:lnTo>
                        <a:pt x="918" y="1551"/>
                      </a:lnTo>
                      <a:lnTo>
                        <a:pt x="907" y="1564"/>
                      </a:lnTo>
                      <a:lnTo>
                        <a:pt x="892" y="1577"/>
                      </a:lnTo>
                      <a:lnTo>
                        <a:pt x="877" y="1589"/>
                      </a:lnTo>
                      <a:lnTo>
                        <a:pt x="860" y="1598"/>
                      </a:lnTo>
                      <a:lnTo>
                        <a:pt x="844" y="1607"/>
                      </a:lnTo>
                      <a:lnTo>
                        <a:pt x="814" y="1618"/>
                      </a:lnTo>
                      <a:lnTo>
                        <a:pt x="793" y="1624"/>
                      </a:lnTo>
                      <a:lnTo>
                        <a:pt x="784" y="1628"/>
                      </a:lnTo>
                      <a:lnTo>
                        <a:pt x="737"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800">
                    <a:latin typeface="Microsoft YaHei" charset="-122"/>
                    <a:ea typeface="Microsoft YaHei" charset="-122"/>
                    <a:cs typeface="Microsoft YaHei" charset="-122"/>
                  </a:endParaRPr>
                </a:p>
              </p:txBody>
            </p:sp>
            <p:sp>
              <p:nvSpPr>
                <p:cNvPr id="53" name="Freeform: Shape 53"/>
                <p:cNvSpPr>
                  <a:spLocks/>
                </p:cNvSpPr>
                <p:nvPr/>
              </p:nvSpPr>
              <p:spPr bwMode="auto">
                <a:xfrm>
                  <a:off x="5310189" y="1930400"/>
                  <a:ext cx="995363" cy="2374900"/>
                </a:xfrm>
                <a:custGeom>
                  <a:avLst/>
                  <a:gdLst>
                    <a:gd name="T0" fmla="*/ 1168 w 1256"/>
                    <a:gd name="T1" fmla="*/ 347 h 2991"/>
                    <a:gd name="T2" fmla="*/ 907 w 1256"/>
                    <a:gd name="T3" fmla="*/ 61 h 2991"/>
                    <a:gd name="T4" fmla="*/ 562 w 1256"/>
                    <a:gd name="T5" fmla="*/ 5 h 2991"/>
                    <a:gd name="T6" fmla="*/ 222 w 1256"/>
                    <a:gd name="T7" fmla="*/ 179 h 2991"/>
                    <a:gd name="T8" fmla="*/ 47 w 1256"/>
                    <a:gd name="T9" fmla="*/ 524 h 2991"/>
                    <a:gd name="T10" fmla="*/ 39 w 1256"/>
                    <a:gd name="T11" fmla="*/ 860 h 2991"/>
                    <a:gd name="T12" fmla="*/ 54 w 1256"/>
                    <a:gd name="T13" fmla="*/ 1151 h 2991"/>
                    <a:gd name="T14" fmla="*/ 15 w 1256"/>
                    <a:gd name="T15" fmla="*/ 1508 h 2991"/>
                    <a:gd name="T16" fmla="*/ 183 w 1256"/>
                    <a:gd name="T17" fmla="*/ 1638 h 2991"/>
                    <a:gd name="T18" fmla="*/ 295 w 1256"/>
                    <a:gd name="T19" fmla="*/ 1717 h 2991"/>
                    <a:gd name="T20" fmla="*/ 125 w 1256"/>
                    <a:gd name="T21" fmla="*/ 2661 h 2991"/>
                    <a:gd name="T22" fmla="*/ 47 w 1256"/>
                    <a:gd name="T23" fmla="*/ 2881 h 2991"/>
                    <a:gd name="T24" fmla="*/ 338 w 1256"/>
                    <a:gd name="T25" fmla="*/ 2991 h 2991"/>
                    <a:gd name="T26" fmla="*/ 605 w 1256"/>
                    <a:gd name="T27" fmla="*/ 2870 h 2991"/>
                    <a:gd name="T28" fmla="*/ 717 w 1256"/>
                    <a:gd name="T29" fmla="*/ 2960 h 2991"/>
                    <a:gd name="T30" fmla="*/ 1135 w 1256"/>
                    <a:gd name="T31" fmla="*/ 2948 h 2991"/>
                    <a:gd name="T32" fmla="*/ 1149 w 1256"/>
                    <a:gd name="T33" fmla="*/ 2715 h 2991"/>
                    <a:gd name="T34" fmla="*/ 896 w 1256"/>
                    <a:gd name="T35" fmla="*/ 1987 h 2991"/>
                    <a:gd name="T36" fmla="*/ 1148 w 1256"/>
                    <a:gd name="T37" fmla="*/ 1814 h 2991"/>
                    <a:gd name="T38" fmla="*/ 1256 w 1256"/>
                    <a:gd name="T39" fmla="*/ 1545 h 2991"/>
                    <a:gd name="T40" fmla="*/ 1034 w 1256"/>
                    <a:gd name="T41" fmla="*/ 1183 h 2991"/>
                    <a:gd name="T42" fmla="*/ 1082 w 1256"/>
                    <a:gd name="T43" fmla="*/ 995 h 2991"/>
                    <a:gd name="T44" fmla="*/ 1228 w 1256"/>
                    <a:gd name="T45" fmla="*/ 694 h 2991"/>
                    <a:gd name="T46" fmla="*/ 659 w 1256"/>
                    <a:gd name="T47" fmla="*/ 1077 h 2991"/>
                    <a:gd name="T48" fmla="*/ 692 w 1256"/>
                    <a:gd name="T49" fmla="*/ 1168 h 2991"/>
                    <a:gd name="T50" fmla="*/ 1036 w 1256"/>
                    <a:gd name="T51" fmla="*/ 1291 h 2991"/>
                    <a:gd name="T52" fmla="*/ 1170 w 1256"/>
                    <a:gd name="T53" fmla="*/ 1582 h 2991"/>
                    <a:gd name="T54" fmla="*/ 896 w 1256"/>
                    <a:gd name="T55" fmla="*/ 1868 h 2991"/>
                    <a:gd name="T56" fmla="*/ 812 w 1256"/>
                    <a:gd name="T57" fmla="*/ 1991 h 2991"/>
                    <a:gd name="T58" fmla="*/ 950 w 1256"/>
                    <a:gd name="T59" fmla="*/ 2683 h 2991"/>
                    <a:gd name="T60" fmla="*/ 1095 w 1256"/>
                    <a:gd name="T61" fmla="*/ 2838 h 2991"/>
                    <a:gd name="T62" fmla="*/ 789 w 1256"/>
                    <a:gd name="T63" fmla="*/ 2889 h 2991"/>
                    <a:gd name="T64" fmla="*/ 681 w 1256"/>
                    <a:gd name="T65" fmla="*/ 2726 h 2991"/>
                    <a:gd name="T66" fmla="*/ 677 w 1256"/>
                    <a:gd name="T67" fmla="*/ 2073 h 2991"/>
                    <a:gd name="T68" fmla="*/ 575 w 1256"/>
                    <a:gd name="T69" fmla="*/ 2000 h 2991"/>
                    <a:gd name="T70" fmla="*/ 498 w 1256"/>
                    <a:gd name="T71" fmla="*/ 2542 h 2991"/>
                    <a:gd name="T72" fmla="*/ 500 w 1256"/>
                    <a:gd name="T73" fmla="*/ 2892 h 2991"/>
                    <a:gd name="T74" fmla="*/ 131 w 1256"/>
                    <a:gd name="T75" fmla="*/ 2864 h 2991"/>
                    <a:gd name="T76" fmla="*/ 237 w 1256"/>
                    <a:gd name="T77" fmla="*/ 2708 h 2991"/>
                    <a:gd name="T78" fmla="*/ 360 w 1256"/>
                    <a:gd name="T79" fmla="*/ 2667 h 2991"/>
                    <a:gd name="T80" fmla="*/ 429 w 1256"/>
                    <a:gd name="T81" fmla="*/ 1403 h 2991"/>
                    <a:gd name="T82" fmla="*/ 567 w 1256"/>
                    <a:gd name="T83" fmla="*/ 1116 h 2991"/>
                    <a:gd name="T84" fmla="*/ 504 w 1256"/>
                    <a:gd name="T85" fmla="*/ 983 h 2991"/>
                    <a:gd name="T86" fmla="*/ 308 w 1256"/>
                    <a:gd name="T87" fmla="*/ 750 h 2991"/>
                    <a:gd name="T88" fmla="*/ 123 w 1256"/>
                    <a:gd name="T89" fmla="*/ 616 h 2991"/>
                    <a:gd name="T90" fmla="*/ 297 w 1256"/>
                    <a:gd name="T91" fmla="*/ 222 h 2991"/>
                    <a:gd name="T92" fmla="*/ 674 w 1256"/>
                    <a:gd name="T93" fmla="*/ 84 h 2991"/>
                    <a:gd name="T94" fmla="*/ 972 w 1256"/>
                    <a:gd name="T95" fmla="*/ 213 h 2991"/>
                    <a:gd name="T96" fmla="*/ 1133 w 1256"/>
                    <a:gd name="T97" fmla="*/ 506 h 2991"/>
                    <a:gd name="T98" fmla="*/ 1110 w 1256"/>
                    <a:gd name="T99" fmla="*/ 815 h 2991"/>
                    <a:gd name="T100" fmla="*/ 899 w 1256"/>
                    <a:gd name="T101" fmla="*/ 1004 h 2991"/>
                    <a:gd name="T102" fmla="*/ 282 w 1256"/>
                    <a:gd name="T103" fmla="*/ 1498 h 2991"/>
                    <a:gd name="T104" fmla="*/ 136 w 1256"/>
                    <a:gd name="T105" fmla="*/ 1538 h 2991"/>
                    <a:gd name="T106" fmla="*/ 105 w 1256"/>
                    <a:gd name="T107" fmla="*/ 1364 h 2991"/>
                    <a:gd name="T108" fmla="*/ 101 w 1256"/>
                    <a:gd name="T109" fmla="*/ 1073 h 2991"/>
                    <a:gd name="T110" fmla="*/ 134 w 1256"/>
                    <a:gd name="T111" fmla="*/ 875 h 2991"/>
                    <a:gd name="T112" fmla="*/ 308 w 1256"/>
                    <a:gd name="T113" fmla="*/ 838 h 2991"/>
                    <a:gd name="T114" fmla="*/ 418 w 1256"/>
                    <a:gd name="T115" fmla="*/ 1015 h 2991"/>
                    <a:gd name="T116" fmla="*/ 313 w 1256"/>
                    <a:gd name="T117" fmla="*/ 1153 h 2991"/>
                    <a:gd name="T118" fmla="*/ 427 w 1256"/>
                    <a:gd name="T119" fmla="*/ 1176 h 2991"/>
                    <a:gd name="T120" fmla="*/ 593 w 1256"/>
                    <a:gd name="T121" fmla="*/ 2670 h 2991"/>
                    <a:gd name="T122" fmla="*/ 610 w 1256"/>
                    <a:gd name="T123" fmla="*/ 2381 h 2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56" h="2991">
                      <a:moveTo>
                        <a:pt x="1228" y="694"/>
                      </a:moveTo>
                      <a:lnTo>
                        <a:pt x="1228" y="694"/>
                      </a:lnTo>
                      <a:lnTo>
                        <a:pt x="1230" y="664"/>
                      </a:lnTo>
                      <a:lnTo>
                        <a:pt x="1230" y="634"/>
                      </a:lnTo>
                      <a:lnTo>
                        <a:pt x="1230" y="605"/>
                      </a:lnTo>
                      <a:lnTo>
                        <a:pt x="1228" y="575"/>
                      </a:lnTo>
                      <a:lnTo>
                        <a:pt x="1226" y="547"/>
                      </a:lnTo>
                      <a:lnTo>
                        <a:pt x="1220" y="517"/>
                      </a:lnTo>
                      <a:lnTo>
                        <a:pt x="1215" y="487"/>
                      </a:lnTo>
                      <a:lnTo>
                        <a:pt x="1209" y="459"/>
                      </a:lnTo>
                      <a:lnTo>
                        <a:pt x="1200" y="431"/>
                      </a:lnTo>
                      <a:lnTo>
                        <a:pt x="1190" y="401"/>
                      </a:lnTo>
                      <a:lnTo>
                        <a:pt x="1181" y="375"/>
                      </a:lnTo>
                      <a:lnTo>
                        <a:pt x="1168" y="347"/>
                      </a:lnTo>
                      <a:lnTo>
                        <a:pt x="1155" y="321"/>
                      </a:lnTo>
                      <a:lnTo>
                        <a:pt x="1142" y="295"/>
                      </a:lnTo>
                      <a:lnTo>
                        <a:pt x="1127" y="269"/>
                      </a:lnTo>
                      <a:lnTo>
                        <a:pt x="1110" y="244"/>
                      </a:lnTo>
                      <a:lnTo>
                        <a:pt x="1110" y="244"/>
                      </a:lnTo>
                      <a:lnTo>
                        <a:pt x="1092" y="218"/>
                      </a:lnTo>
                      <a:lnTo>
                        <a:pt x="1071" y="194"/>
                      </a:lnTo>
                      <a:lnTo>
                        <a:pt x="1051" y="172"/>
                      </a:lnTo>
                      <a:lnTo>
                        <a:pt x="1030" y="149"/>
                      </a:lnTo>
                      <a:lnTo>
                        <a:pt x="1006" y="131"/>
                      </a:lnTo>
                      <a:lnTo>
                        <a:pt x="983" y="110"/>
                      </a:lnTo>
                      <a:lnTo>
                        <a:pt x="959" y="93"/>
                      </a:lnTo>
                      <a:lnTo>
                        <a:pt x="933" y="76"/>
                      </a:lnTo>
                      <a:lnTo>
                        <a:pt x="907" y="61"/>
                      </a:lnTo>
                      <a:lnTo>
                        <a:pt x="881" y="48"/>
                      </a:lnTo>
                      <a:lnTo>
                        <a:pt x="853" y="37"/>
                      </a:lnTo>
                      <a:lnTo>
                        <a:pt x="825" y="28"/>
                      </a:lnTo>
                      <a:lnTo>
                        <a:pt x="797" y="19"/>
                      </a:lnTo>
                      <a:lnTo>
                        <a:pt x="767" y="11"/>
                      </a:lnTo>
                      <a:lnTo>
                        <a:pt x="737" y="5"/>
                      </a:lnTo>
                      <a:lnTo>
                        <a:pt x="707" y="2"/>
                      </a:lnTo>
                      <a:lnTo>
                        <a:pt x="707" y="2"/>
                      </a:lnTo>
                      <a:lnTo>
                        <a:pt x="677" y="0"/>
                      </a:lnTo>
                      <a:lnTo>
                        <a:pt x="648" y="0"/>
                      </a:lnTo>
                      <a:lnTo>
                        <a:pt x="648" y="0"/>
                      </a:lnTo>
                      <a:lnTo>
                        <a:pt x="620" y="0"/>
                      </a:lnTo>
                      <a:lnTo>
                        <a:pt x="590" y="2"/>
                      </a:lnTo>
                      <a:lnTo>
                        <a:pt x="562" y="5"/>
                      </a:lnTo>
                      <a:lnTo>
                        <a:pt x="534" y="11"/>
                      </a:lnTo>
                      <a:lnTo>
                        <a:pt x="508" y="17"/>
                      </a:lnTo>
                      <a:lnTo>
                        <a:pt x="480" y="24"/>
                      </a:lnTo>
                      <a:lnTo>
                        <a:pt x="453" y="32"/>
                      </a:lnTo>
                      <a:lnTo>
                        <a:pt x="427" y="43"/>
                      </a:lnTo>
                      <a:lnTo>
                        <a:pt x="401" y="54"/>
                      </a:lnTo>
                      <a:lnTo>
                        <a:pt x="377" y="65"/>
                      </a:lnTo>
                      <a:lnTo>
                        <a:pt x="353" y="78"/>
                      </a:lnTo>
                      <a:lnTo>
                        <a:pt x="328" y="93"/>
                      </a:lnTo>
                      <a:lnTo>
                        <a:pt x="306" y="108"/>
                      </a:lnTo>
                      <a:lnTo>
                        <a:pt x="284" y="125"/>
                      </a:lnTo>
                      <a:lnTo>
                        <a:pt x="261" y="142"/>
                      </a:lnTo>
                      <a:lnTo>
                        <a:pt x="241" y="160"/>
                      </a:lnTo>
                      <a:lnTo>
                        <a:pt x="222" y="179"/>
                      </a:lnTo>
                      <a:lnTo>
                        <a:pt x="202" y="200"/>
                      </a:lnTo>
                      <a:lnTo>
                        <a:pt x="185" y="220"/>
                      </a:lnTo>
                      <a:lnTo>
                        <a:pt x="166" y="242"/>
                      </a:lnTo>
                      <a:lnTo>
                        <a:pt x="149" y="265"/>
                      </a:lnTo>
                      <a:lnTo>
                        <a:pt x="134" y="287"/>
                      </a:lnTo>
                      <a:lnTo>
                        <a:pt x="119" y="312"/>
                      </a:lnTo>
                      <a:lnTo>
                        <a:pt x="106" y="336"/>
                      </a:lnTo>
                      <a:lnTo>
                        <a:pt x="95" y="362"/>
                      </a:lnTo>
                      <a:lnTo>
                        <a:pt x="84" y="388"/>
                      </a:lnTo>
                      <a:lnTo>
                        <a:pt x="73" y="414"/>
                      </a:lnTo>
                      <a:lnTo>
                        <a:pt x="65" y="440"/>
                      </a:lnTo>
                      <a:lnTo>
                        <a:pt x="58" y="468"/>
                      </a:lnTo>
                      <a:lnTo>
                        <a:pt x="50" y="496"/>
                      </a:lnTo>
                      <a:lnTo>
                        <a:pt x="47" y="524"/>
                      </a:lnTo>
                      <a:lnTo>
                        <a:pt x="43" y="554"/>
                      </a:lnTo>
                      <a:lnTo>
                        <a:pt x="43" y="554"/>
                      </a:lnTo>
                      <a:lnTo>
                        <a:pt x="39" y="588"/>
                      </a:lnTo>
                      <a:lnTo>
                        <a:pt x="39" y="623"/>
                      </a:lnTo>
                      <a:lnTo>
                        <a:pt x="41" y="655"/>
                      </a:lnTo>
                      <a:lnTo>
                        <a:pt x="47" y="687"/>
                      </a:lnTo>
                      <a:lnTo>
                        <a:pt x="52" y="718"/>
                      </a:lnTo>
                      <a:lnTo>
                        <a:pt x="62" y="750"/>
                      </a:lnTo>
                      <a:lnTo>
                        <a:pt x="71" y="780"/>
                      </a:lnTo>
                      <a:lnTo>
                        <a:pt x="84" y="808"/>
                      </a:lnTo>
                      <a:lnTo>
                        <a:pt x="84" y="808"/>
                      </a:lnTo>
                      <a:lnTo>
                        <a:pt x="67" y="825"/>
                      </a:lnTo>
                      <a:lnTo>
                        <a:pt x="52" y="842"/>
                      </a:lnTo>
                      <a:lnTo>
                        <a:pt x="39" y="860"/>
                      </a:lnTo>
                      <a:lnTo>
                        <a:pt x="28" y="879"/>
                      </a:lnTo>
                      <a:lnTo>
                        <a:pt x="19" y="899"/>
                      </a:lnTo>
                      <a:lnTo>
                        <a:pt x="11" y="922"/>
                      </a:lnTo>
                      <a:lnTo>
                        <a:pt x="6" y="944"/>
                      </a:lnTo>
                      <a:lnTo>
                        <a:pt x="2" y="967"/>
                      </a:lnTo>
                      <a:lnTo>
                        <a:pt x="2" y="967"/>
                      </a:lnTo>
                      <a:lnTo>
                        <a:pt x="0" y="991"/>
                      </a:lnTo>
                      <a:lnTo>
                        <a:pt x="0" y="1017"/>
                      </a:lnTo>
                      <a:lnTo>
                        <a:pt x="4" y="1041"/>
                      </a:lnTo>
                      <a:lnTo>
                        <a:pt x="9" y="1064"/>
                      </a:lnTo>
                      <a:lnTo>
                        <a:pt x="17" y="1088"/>
                      </a:lnTo>
                      <a:lnTo>
                        <a:pt x="26" y="1110"/>
                      </a:lnTo>
                      <a:lnTo>
                        <a:pt x="39" y="1131"/>
                      </a:lnTo>
                      <a:lnTo>
                        <a:pt x="54" y="1151"/>
                      </a:lnTo>
                      <a:lnTo>
                        <a:pt x="54" y="1151"/>
                      </a:lnTo>
                      <a:lnTo>
                        <a:pt x="73" y="1174"/>
                      </a:lnTo>
                      <a:lnTo>
                        <a:pt x="73" y="1174"/>
                      </a:lnTo>
                      <a:lnTo>
                        <a:pt x="50" y="1248"/>
                      </a:lnTo>
                      <a:lnTo>
                        <a:pt x="50" y="1248"/>
                      </a:lnTo>
                      <a:lnTo>
                        <a:pt x="24" y="1340"/>
                      </a:lnTo>
                      <a:lnTo>
                        <a:pt x="24" y="1340"/>
                      </a:lnTo>
                      <a:lnTo>
                        <a:pt x="19" y="1357"/>
                      </a:lnTo>
                      <a:lnTo>
                        <a:pt x="13" y="1377"/>
                      </a:lnTo>
                      <a:lnTo>
                        <a:pt x="9" y="1403"/>
                      </a:lnTo>
                      <a:lnTo>
                        <a:pt x="7" y="1431"/>
                      </a:lnTo>
                      <a:lnTo>
                        <a:pt x="7" y="1461"/>
                      </a:lnTo>
                      <a:lnTo>
                        <a:pt x="11" y="1493"/>
                      </a:lnTo>
                      <a:lnTo>
                        <a:pt x="15" y="1508"/>
                      </a:lnTo>
                      <a:lnTo>
                        <a:pt x="21" y="1523"/>
                      </a:lnTo>
                      <a:lnTo>
                        <a:pt x="28" y="1539"/>
                      </a:lnTo>
                      <a:lnTo>
                        <a:pt x="35" y="1554"/>
                      </a:lnTo>
                      <a:lnTo>
                        <a:pt x="35" y="1554"/>
                      </a:lnTo>
                      <a:lnTo>
                        <a:pt x="47" y="1569"/>
                      </a:lnTo>
                      <a:lnTo>
                        <a:pt x="58" y="1584"/>
                      </a:lnTo>
                      <a:lnTo>
                        <a:pt x="73" y="1595"/>
                      </a:lnTo>
                      <a:lnTo>
                        <a:pt x="88" y="1607"/>
                      </a:lnTo>
                      <a:lnTo>
                        <a:pt x="105" y="1618"/>
                      </a:lnTo>
                      <a:lnTo>
                        <a:pt x="123" y="1625"/>
                      </a:lnTo>
                      <a:lnTo>
                        <a:pt x="142" y="1631"/>
                      </a:lnTo>
                      <a:lnTo>
                        <a:pt x="164" y="1637"/>
                      </a:lnTo>
                      <a:lnTo>
                        <a:pt x="164" y="1637"/>
                      </a:lnTo>
                      <a:lnTo>
                        <a:pt x="183" y="1638"/>
                      </a:lnTo>
                      <a:lnTo>
                        <a:pt x="202" y="1640"/>
                      </a:lnTo>
                      <a:lnTo>
                        <a:pt x="202" y="1640"/>
                      </a:lnTo>
                      <a:lnTo>
                        <a:pt x="202" y="1640"/>
                      </a:lnTo>
                      <a:lnTo>
                        <a:pt x="216" y="1640"/>
                      </a:lnTo>
                      <a:lnTo>
                        <a:pt x="231" y="1638"/>
                      </a:lnTo>
                      <a:lnTo>
                        <a:pt x="246" y="1635"/>
                      </a:lnTo>
                      <a:lnTo>
                        <a:pt x="259" y="1631"/>
                      </a:lnTo>
                      <a:lnTo>
                        <a:pt x="272" y="1625"/>
                      </a:lnTo>
                      <a:lnTo>
                        <a:pt x="286" y="1618"/>
                      </a:lnTo>
                      <a:lnTo>
                        <a:pt x="297" y="1610"/>
                      </a:lnTo>
                      <a:lnTo>
                        <a:pt x="308" y="1601"/>
                      </a:lnTo>
                      <a:lnTo>
                        <a:pt x="308" y="1601"/>
                      </a:lnTo>
                      <a:lnTo>
                        <a:pt x="300" y="1661"/>
                      </a:lnTo>
                      <a:lnTo>
                        <a:pt x="295" y="1717"/>
                      </a:lnTo>
                      <a:lnTo>
                        <a:pt x="289" y="1814"/>
                      </a:lnTo>
                      <a:lnTo>
                        <a:pt x="287" y="1883"/>
                      </a:lnTo>
                      <a:lnTo>
                        <a:pt x="286" y="1913"/>
                      </a:lnTo>
                      <a:lnTo>
                        <a:pt x="286" y="1913"/>
                      </a:lnTo>
                      <a:lnTo>
                        <a:pt x="282" y="2105"/>
                      </a:lnTo>
                      <a:lnTo>
                        <a:pt x="280" y="2308"/>
                      </a:lnTo>
                      <a:lnTo>
                        <a:pt x="276" y="2618"/>
                      </a:lnTo>
                      <a:lnTo>
                        <a:pt x="276" y="2618"/>
                      </a:lnTo>
                      <a:lnTo>
                        <a:pt x="250" y="2622"/>
                      </a:lnTo>
                      <a:lnTo>
                        <a:pt x="220" y="2626"/>
                      </a:lnTo>
                      <a:lnTo>
                        <a:pt x="187" y="2635"/>
                      </a:lnTo>
                      <a:lnTo>
                        <a:pt x="155" y="2646"/>
                      </a:lnTo>
                      <a:lnTo>
                        <a:pt x="140" y="2652"/>
                      </a:lnTo>
                      <a:lnTo>
                        <a:pt x="125" y="2661"/>
                      </a:lnTo>
                      <a:lnTo>
                        <a:pt x="110" y="2670"/>
                      </a:lnTo>
                      <a:lnTo>
                        <a:pt x="97" y="2680"/>
                      </a:lnTo>
                      <a:lnTo>
                        <a:pt x="84" y="2691"/>
                      </a:lnTo>
                      <a:lnTo>
                        <a:pt x="75" y="2704"/>
                      </a:lnTo>
                      <a:lnTo>
                        <a:pt x="65" y="2719"/>
                      </a:lnTo>
                      <a:lnTo>
                        <a:pt x="58" y="2734"/>
                      </a:lnTo>
                      <a:lnTo>
                        <a:pt x="58" y="2734"/>
                      </a:lnTo>
                      <a:lnTo>
                        <a:pt x="50" y="2754"/>
                      </a:lnTo>
                      <a:lnTo>
                        <a:pt x="45" y="2773"/>
                      </a:lnTo>
                      <a:lnTo>
                        <a:pt x="41" y="2790"/>
                      </a:lnTo>
                      <a:lnTo>
                        <a:pt x="39" y="2805"/>
                      </a:lnTo>
                      <a:lnTo>
                        <a:pt x="37" y="2835"/>
                      </a:lnTo>
                      <a:lnTo>
                        <a:pt x="41" y="2859"/>
                      </a:lnTo>
                      <a:lnTo>
                        <a:pt x="47" y="2881"/>
                      </a:lnTo>
                      <a:lnTo>
                        <a:pt x="54" y="2900"/>
                      </a:lnTo>
                      <a:lnTo>
                        <a:pt x="62" y="2917"/>
                      </a:lnTo>
                      <a:lnTo>
                        <a:pt x="71" y="2932"/>
                      </a:lnTo>
                      <a:lnTo>
                        <a:pt x="75" y="2937"/>
                      </a:lnTo>
                      <a:lnTo>
                        <a:pt x="75" y="2937"/>
                      </a:lnTo>
                      <a:lnTo>
                        <a:pt x="80" y="2945"/>
                      </a:lnTo>
                      <a:lnTo>
                        <a:pt x="88" y="2952"/>
                      </a:lnTo>
                      <a:lnTo>
                        <a:pt x="101" y="2962"/>
                      </a:lnTo>
                      <a:lnTo>
                        <a:pt x="123" y="2969"/>
                      </a:lnTo>
                      <a:lnTo>
                        <a:pt x="155" y="2978"/>
                      </a:lnTo>
                      <a:lnTo>
                        <a:pt x="202" y="2984"/>
                      </a:lnTo>
                      <a:lnTo>
                        <a:pt x="261" y="2990"/>
                      </a:lnTo>
                      <a:lnTo>
                        <a:pt x="338" y="2991"/>
                      </a:lnTo>
                      <a:lnTo>
                        <a:pt x="338" y="2991"/>
                      </a:lnTo>
                      <a:lnTo>
                        <a:pt x="379" y="2991"/>
                      </a:lnTo>
                      <a:lnTo>
                        <a:pt x="429" y="2988"/>
                      </a:lnTo>
                      <a:lnTo>
                        <a:pt x="457" y="2986"/>
                      </a:lnTo>
                      <a:lnTo>
                        <a:pt x="483" y="2982"/>
                      </a:lnTo>
                      <a:lnTo>
                        <a:pt x="508" y="2976"/>
                      </a:lnTo>
                      <a:lnTo>
                        <a:pt x="528" y="2971"/>
                      </a:lnTo>
                      <a:lnTo>
                        <a:pt x="528" y="2971"/>
                      </a:lnTo>
                      <a:lnTo>
                        <a:pt x="547" y="2963"/>
                      </a:lnTo>
                      <a:lnTo>
                        <a:pt x="562" y="2952"/>
                      </a:lnTo>
                      <a:lnTo>
                        <a:pt x="573" y="2939"/>
                      </a:lnTo>
                      <a:lnTo>
                        <a:pt x="584" y="2926"/>
                      </a:lnTo>
                      <a:lnTo>
                        <a:pt x="593" y="2909"/>
                      </a:lnTo>
                      <a:lnTo>
                        <a:pt x="599" y="2891"/>
                      </a:lnTo>
                      <a:lnTo>
                        <a:pt x="605" y="2870"/>
                      </a:lnTo>
                      <a:lnTo>
                        <a:pt x="608" y="2850"/>
                      </a:lnTo>
                      <a:lnTo>
                        <a:pt x="608" y="2850"/>
                      </a:lnTo>
                      <a:lnTo>
                        <a:pt x="612" y="2864"/>
                      </a:lnTo>
                      <a:lnTo>
                        <a:pt x="618" y="2879"/>
                      </a:lnTo>
                      <a:lnTo>
                        <a:pt x="625" y="2892"/>
                      </a:lnTo>
                      <a:lnTo>
                        <a:pt x="633" y="2906"/>
                      </a:lnTo>
                      <a:lnTo>
                        <a:pt x="633" y="2906"/>
                      </a:lnTo>
                      <a:lnTo>
                        <a:pt x="642" y="2917"/>
                      </a:lnTo>
                      <a:lnTo>
                        <a:pt x="653" y="2928"/>
                      </a:lnTo>
                      <a:lnTo>
                        <a:pt x="664" y="2937"/>
                      </a:lnTo>
                      <a:lnTo>
                        <a:pt x="675" y="2945"/>
                      </a:lnTo>
                      <a:lnTo>
                        <a:pt x="689" y="2950"/>
                      </a:lnTo>
                      <a:lnTo>
                        <a:pt x="702" y="2956"/>
                      </a:lnTo>
                      <a:lnTo>
                        <a:pt x="717" y="2960"/>
                      </a:lnTo>
                      <a:lnTo>
                        <a:pt x="731" y="2963"/>
                      </a:lnTo>
                      <a:lnTo>
                        <a:pt x="731" y="2963"/>
                      </a:lnTo>
                      <a:lnTo>
                        <a:pt x="780" y="2969"/>
                      </a:lnTo>
                      <a:lnTo>
                        <a:pt x="830" y="2973"/>
                      </a:lnTo>
                      <a:lnTo>
                        <a:pt x="883" y="2975"/>
                      </a:lnTo>
                      <a:lnTo>
                        <a:pt x="937" y="2976"/>
                      </a:lnTo>
                      <a:lnTo>
                        <a:pt x="937" y="2976"/>
                      </a:lnTo>
                      <a:lnTo>
                        <a:pt x="937" y="2976"/>
                      </a:lnTo>
                      <a:lnTo>
                        <a:pt x="991" y="2975"/>
                      </a:lnTo>
                      <a:lnTo>
                        <a:pt x="1047" y="2971"/>
                      </a:lnTo>
                      <a:lnTo>
                        <a:pt x="1073" y="2969"/>
                      </a:lnTo>
                      <a:lnTo>
                        <a:pt x="1097" y="2963"/>
                      </a:lnTo>
                      <a:lnTo>
                        <a:pt x="1118" y="2958"/>
                      </a:lnTo>
                      <a:lnTo>
                        <a:pt x="1135" y="2948"/>
                      </a:lnTo>
                      <a:lnTo>
                        <a:pt x="1135" y="2948"/>
                      </a:lnTo>
                      <a:lnTo>
                        <a:pt x="1142" y="2943"/>
                      </a:lnTo>
                      <a:lnTo>
                        <a:pt x="1148" y="2937"/>
                      </a:lnTo>
                      <a:lnTo>
                        <a:pt x="1155" y="2928"/>
                      </a:lnTo>
                      <a:lnTo>
                        <a:pt x="1161" y="2919"/>
                      </a:lnTo>
                      <a:lnTo>
                        <a:pt x="1170" y="2898"/>
                      </a:lnTo>
                      <a:lnTo>
                        <a:pt x="1176" y="2874"/>
                      </a:lnTo>
                      <a:lnTo>
                        <a:pt x="1179" y="2850"/>
                      </a:lnTo>
                      <a:lnTo>
                        <a:pt x="1179" y="2822"/>
                      </a:lnTo>
                      <a:lnTo>
                        <a:pt x="1177" y="2794"/>
                      </a:lnTo>
                      <a:lnTo>
                        <a:pt x="1170" y="2766"/>
                      </a:lnTo>
                      <a:lnTo>
                        <a:pt x="1170" y="2766"/>
                      </a:lnTo>
                      <a:lnTo>
                        <a:pt x="1162" y="2741"/>
                      </a:lnTo>
                      <a:lnTo>
                        <a:pt x="1149" y="2715"/>
                      </a:lnTo>
                      <a:lnTo>
                        <a:pt x="1140" y="2700"/>
                      </a:lnTo>
                      <a:lnTo>
                        <a:pt x="1131" y="2687"/>
                      </a:lnTo>
                      <a:lnTo>
                        <a:pt x="1118" y="2674"/>
                      </a:lnTo>
                      <a:lnTo>
                        <a:pt x="1105" y="2661"/>
                      </a:lnTo>
                      <a:lnTo>
                        <a:pt x="1090" y="2650"/>
                      </a:lnTo>
                      <a:lnTo>
                        <a:pt x="1071" y="2637"/>
                      </a:lnTo>
                      <a:lnTo>
                        <a:pt x="1052" y="2627"/>
                      </a:lnTo>
                      <a:lnTo>
                        <a:pt x="1030" y="2618"/>
                      </a:lnTo>
                      <a:lnTo>
                        <a:pt x="1006" y="2609"/>
                      </a:lnTo>
                      <a:lnTo>
                        <a:pt x="980" y="2601"/>
                      </a:lnTo>
                      <a:lnTo>
                        <a:pt x="950" y="2598"/>
                      </a:lnTo>
                      <a:lnTo>
                        <a:pt x="916" y="2594"/>
                      </a:lnTo>
                      <a:lnTo>
                        <a:pt x="916" y="2594"/>
                      </a:lnTo>
                      <a:lnTo>
                        <a:pt x="896" y="1987"/>
                      </a:lnTo>
                      <a:lnTo>
                        <a:pt x="896" y="1987"/>
                      </a:lnTo>
                      <a:lnTo>
                        <a:pt x="896" y="1954"/>
                      </a:lnTo>
                      <a:lnTo>
                        <a:pt x="896" y="1954"/>
                      </a:lnTo>
                      <a:lnTo>
                        <a:pt x="924" y="1946"/>
                      </a:lnTo>
                      <a:lnTo>
                        <a:pt x="954" y="1937"/>
                      </a:lnTo>
                      <a:lnTo>
                        <a:pt x="983" y="1926"/>
                      </a:lnTo>
                      <a:lnTo>
                        <a:pt x="1011" y="1913"/>
                      </a:lnTo>
                      <a:lnTo>
                        <a:pt x="1039" y="1898"/>
                      </a:lnTo>
                      <a:lnTo>
                        <a:pt x="1065" y="1881"/>
                      </a:lnTo>
                      <a:lnTo>
                        <a:pt x="1092" y="1862"/>
                      </a:lnTo>
                      <a:lnTo>
                        <a:pt x="1114" y="1844"/>
                      </a:lnTo>
                      <a:lnTo>
                        <a:pt x="1114" y="1844"/>
                      </a:lnTo>
                      <a:lnTo>
                        <a:pt x="1131" y="1829"/>
                      </a:lnTo>
                      <a:lnTo>
                        <a:pt x="1148" y="1814"/>
                      </a:lnTo>
                      <a:lnTo>
                        <a:pt x="1162" y="1797"/>
                      </a:lnTo>
                      <a:lnTo>
                        <a:pt x="1176" y="1780"/>
                      </a:lnTo>
                      <a:lnTo>
                        <a:pt x="1189" y="1763"/>
                      </a:lnTo>
                      <a:lnTo>
                        <a:pt x="1200" y="1745"/>
                      </a:lnTo>
                      <a:lnTo>
                        <a:pt x="1211" y="1728"/>
                      </a:lnTo>
                      <a:lnTo>
                        <a:pt x="1220" y="1709"/>
                      </a:lnTo>
                      <a:lnTo>
                        <a:pt x="1228" y="1689"/>
                      </a:lnTo>
                      <a:lnTo>
                        <a:pt x="1235" y="1670"/>
                      </a:lnTo>
                      <a:lnTo>
                        <a:pt x="1241" y="1650"/>
                      </a:lnTo>
                      <a:lnTo>
                        <a:pt x="1246" y="1629"/>
                      </a:lnTo>
                      <a:lnTo>
                        <a:pt x="1250" y="1609"/>
                      </a:lnTo>
                      <a:lnTo>
                        <a:pt x="1254" y="1588"/>
                      </a:lnTo>
                      <a:lnTo>
                        <a:pt x="1254" y="1566"/>
                      </a:lnTo>
                      <a:lnTo>
                        <a:pt x="1256" y="1545"/>
                      </a:lnTo>
                      <a:lnTo>
                        <a:pt x="1256" y="1545"/>
                      </a:lnTo>
                      <a:lnTo>
                        <a:pt x="1254" y="1523"/>
                      </a:lnTo>
                      <a:lnTo>
                        <a:pt x="1252" y="1502"/>
                      </a:lnTo>
                      <a:lnTo>
                        <a:pt x="1250" y="1484"/>
                      </a:lnTo>
                      <a:lnTo>
                        <a:pt x="1245" y="1463"/>
                      </a:lnTo>
                      <a:lnTo>
                        <a:pt x="1233" y="1426"/>
                      </a:lnTo>
                      <a:lnTo>
                        <a:pt x="1218" y="1388"/>
                      </a:lnTo>
                      <a:lnTo>
                        <a:pt x="1200" y="1353"/>
                      </a:lnTo>
                      <a:lnTo>
                        <a:pt x="1179" y="1319"/>
                      </a:lnTo>
                      <a:lnTo>
                        <a:pt x="1153" y="1288"/>
                      </a:lnTo>
                      <a:lnTo>
                        <a:pt x="1127" y="1260"/>
                      </a:lnTo>
                      <a:lnTo>
                        <a:pt x="1097" y="1232"/>
                      </a:lnTo>
                      <a:lnTo>
                        <a:pt x="1065" y="1205"/>
                      </a:lnTo>
                      <a:lnTo>
                        <a:pt x="1034" y="1183"/>
                      </a:lnTo>
                      <a:lnTo>
                        <a:pt x="1000" y="1163"/>
                      </a:lnTo>
                      <a:lnTo>
                        <a:pt x="965" y="1144"/>
                      </a:lnTo>
                      <a:lnTo>
                        <a:pt x="929" y="1127"/>
                      </a:lnTo>
                      <a:lnTo>
                        <a:pt x="894" y="1112"/>
                      </a:lnTo>
                      <a:lnTo>
                        <a:pt x="858" y="1101"/>
                      </a:lnTo>
                      <a:lnTo>
                        <a:pt x="858" y="1101"/>
                      </a:lnTo>
                      <a:lnTo>
                        <a:pt x="903" y="1090"/>
                      </a:lnTo>
                      <a:lnTo>
                        <a:pt x="944" y="1077"/>
                      </a:lnTo>
                      <a:lnTo>
                        <a:pt x="983" y="1060"/>
                      </a:lnTo>
                      <a:lnTo>
                        <a:pt x="1021" y="1039"/>
                      </a:lnTo>
                      <a:lnTo>
                        <a:pt x="1021" y="1039"/>
                      </a:lnTo>
                      <a:lnTo>
                        <a:pt x="1041" y="1026"/>
                      </a:lnTo>
                      <a:lnTo>
                        <a:pt x="1062" y="1011"/>
                      </a:lnTo>
                      <a:lnTo>
                        <a:pt x="1082" y="995"/>
                      </a:lnTo>
                      <a:lnTo>
                        <a:pt x="1101" y="978"/>
                      </a:lnTo>
                      <a:lnTo>
                        <a:pt x="1118" y="959"/>
                      </a:lnTo>
                      <a:lnTo>
                        <a:pt x="1133" y="940"/>
                      </a:lnTo>
                      <a:lnTo>
                        <a:pt x="1148" y="920"/>
                      </a:lnTo>
                      <a:lnTo>
                        <a:pt x="1162" y="898"/>
                      </a:lnTo>
                      <a:lnTo>
                        <a:pt x="1176" y="875"/>
                      </a:lnTo>
                      <a:lnTo>
                        <a:pt x="1187" y="851"/>
                      </a:lnTo>
                      <a:lnTo>
                        <a:pt x="1196" y="827"/>
                      </a:lnTo>
                      <a:lnTo>
                        <a:pt x="1205" y="802"/>
                      </a:lnTo>
                      <a:lnTo>
                        <a:pt x="1213" y="776"/>
                      </a:lnTo>
                      <a:lnTo>
                        <a:pt x="1218" y="750"/>
                      </a:lnTo>
                      <a:lnTo>
                        <a:pt x="1224" y="722"/>
                      </a:lnTo>
                      <a:lnTo>
                        <a:pt x="1228" y="694"/>
                      </a:lnTo>
                      <a:lnTo>
                        <a:pt x="1228" y="694"/>
                      </a:lnTo>
                      <a:close/>
                      <a:moveTo>
                        <a:pt x="810" y="1024"/>
                      </a:moveTo>
                      <a:lnTo>
                        <a:pt x="810" y="1024"/>
                      </a:lnTo>
                      <a:lnTo>
                        <a:pt x="797" y="1026"/>
                      </a:lnTo>
                      <a:lnTo>
                        <a:pt x="780" y="1026"/>
                      </a:lnTo>
                      <a:lnTo>
                        <a:pt x="780" y="1026"/>
                      </a:lnTo>
                      <a:lnTo>
                        <a:pt x="758" y="1026"/>
                      </a:lnTo>
                      <a:lnTo>
                        <a:pt x="733" y="1028"/>
                      </a:lnTo>
                      <a:lnTo>
                        <a:pt x="711" y="1034"/>
                      </a:lnTo>
                      <a:lnTo>
                        <a:pt x="702" y="1037"/>
                      </a:lnTo>
                      <a:lnTo>
                        <a:pt x="692" y="1043"/>
                      </a:lnTo>
                      <a:lnTo>
                        <a:pt x="692" y="1043"/>
                      </a:lnTo>
                      <a:lnTo>
                        <a:pt x="677" y="1054"/>
                      </a:lnTo>
                      <a:lnTo>
                        <a:pt x="666" y="1065"/>
                      </a:lnTo>
                      <a:lnTo>
                        <a:pt x="659" y="1077"/>
                      </a:lnTo>
                      <a:lnTo>
                        <a:pt x="655" y="1090"/>
                      </a:lnTo>
                      <a:lnTo>
                        <a:pt x="651" y="1101"/>
                      </a:lnTo>
                      <a:lnTo>
                        <a:pt x="651" y="1112"/>
                      </a:lnTo>
                      <a:lnTo>
                        <a:pt x="653" y="1129"/>
                      </a:lnTo>
                      <a:lnTo>
                        <a:pt x="653" y="1131"/>
                      </a:lnTo>
                      <a:lnTo>
                        <a:pt x="653" y="1131"/>
                      </a:lnTo>
                      <a:lnTo>
                        <a:pt x="655" y="1140"/>
                      </a:lnTo>
                      <a:lnTo>
                        <a:pt x="659" y="1148"/>
                      </a:lnTo>
                      <a:lnTo>
                        <a:pt x="664" y="1153"/>
                      </a:lnTo>
                      <a:lnTo>
                        <a:pt x="670" y="1161"/>
                      </a:lnTo>
                      <a:lnTo>
                        <a:pt x="670" y="1161"/>
                      </a:lnTo>
                      <a:lnTo>
                        <a:pt x="677" y="1164"/>
                      </a:lnTo>
                      <a:lnTo>
                        <a:pt x="685" y="1166"/>
                      </a:lnTo>
                      <a:lnTo>
                        <a:pt x="692" y="1168"/>
                      </a:lnTo>
                      <a:lnTo>
                        <a:pt x="702" y="1168"/>
                      </a:lnTo>
                      <a:lnTo>
                        <a:pt x="702" y="1168"/>
                      </a:lnTo>
                      <a:lnTo>
                        <a:pt x="730" y="1166"/>
                      </a:lnTo>
                      <a:lnTo>
                        <a:pt x="730" y="1166"/>
                      </a:lnTo>
                      <a:lnTo>
                        <a:pt x="763" y="1168"/>
                      </a:lnTo>
                      <a:lnTo>
                        <a:pt x="799" y="1174"/>
                      </a:lnTo>
                      <a:lnTo>
                        <a:pt x="834" y="1183"/>
                      </a:lnTo>
                      <a:lnTo>
                        <a:pt x="871" y="1194"/>
                      </a:lnTo>
                      <a:lnTo>
                        <a:pt x="909" y="1211"/>
                      </a:lnTo>
                      <a:lnTo>
                        <a:pt x="944" y="1228"/>
                      </a:lnTo>
                      <a:lnTo>
                        <a:pt x="980" y="1248"/>
                      </a:lnTo>
                      <a:lnTo>
                        <a:pt x="1013" y="1273"/>
                      </a:lnTo>
                      <a:lnTo>
                        <a:pt x="1013" y="1273"/>
                      </a:lnTo>
                      <a:lnTo>
                        <a:pt x="1036" y="1291"/>
                      </a:lnTo>
                      <a:lnTo>
                        <a:pt x="1062" y="1314"/>
                      </a:lnTo>
                      <a:lnTo>
                        <a:pt x="1088" y="1342"/>
                      </a:lnTo>
                      <a:lnTo>
                        <a:pt x="1114" y="1373"/>
                      </a:lnTo>
                      <a:lnTo>
                        <a:pt x="1125" y="1392"/>
                      </a:lnTo>
                      <a:lnTo>
                        <a:pt x="1136" y="1411"/>
                      </a:lnTo>
                      <a:lnTo>
                        <a:pt x="1146" y="1431"/>
                      </a:lnTo>
                      <a:lnTo>
                        <a:pt x="1155" y="1452"/>
                      </a:lnTo>
                      <a:lnTo>
                        <a:pt x="1161" y="1474"/>
                      </a:lnTo>
                      <a:lnTo>
                        <a:pt x="1166" y="1497"/>
                      </a:lnTo>
                      <a:lnTo>
                        <a:pt x="1170" y="1521"/>
                      </a:lnTo>
                      <a:lnTo>
                        <a:pt x="1172" y="1545"/>
                      </a:lnTo>
                      <a:lnTo>
                        <a:pt x="1172" y="1545"/>
                      </a:lnTo>
                      <a:lnTo>
                        <a:pt x="1170" y="1564"/>
                      </a:lnTo>
                      <a:lnTo>
                        <a:pt x="1170" y="1582"/>
                      </a:lnTo>
                      <a:lnTo>
                        <a:pt x="1166" y="1601"/>
                      </a:lnTo>
                      <a:lnTo>
                        <a:pt x="1162" y="1618"/>
                      </a:lnTo>
                      <a:lnTo>
                        <a:pt x="1153" y="1651"/>
                      </a:lnTo>
                      <a:lnTo>
                        <a:pt x="1138" y="1683"/>
                      </a:lnTo>
                      <a:lnTo>
                        <a:pt x="1121" y="1711"/>
                      </a:lnTo>
                      <a:lnTo>
                        <a:pt x="1103" y="1737"/>
                      </a:lnTo>
                      <a:lnTo>
                        <a:pt x="1080" y="1762"/>
                      </a:lnTo>
                      <a:lnTo>
                        <a:pt x="1056" y="1782"/>
                      </a:lnTo>
                      <a:lnTo>
                        <a:pt x="1030" y="1803"/>
                      </a:lnTo>
                      <a:lnTo>
                        <a:pt x="1004" y="1819"/>
                      </a:lnTo>
                      <a:lnTo>
                        <a:pt x="978" y="1834"/>
                      </a:lnTo>
                      <a:lnTo>
                        <a:pt x="950" y="1847"/>
                      </a:lnTo>
                      <a:lnTo>
                        <a:pt x="922" y="1859"/>
                      </a:lnTo>
                      <a:lnTo>
                        <a:pt x="896" y="1868"/>
                      </a:lnTo>
                      <a:lnTo>
                        <a:pt x="870" y="1874"/>
                      </a:lnTo>
                      <a:lnTo>
                        <a:pt x="845" y="1879"/>
                      </a:lnTo>
                      <a:lnTo>
                        <a:pt x="845" y="1879"/>
                      </a:lnTo>
                      <a:lnTo>
                        <a:pt x="836" y="1881"/>
                      </a:lnTo>
                      <a:lnTo>
                        <a:pt x="828" y="1885"/>
                      </a:lnTo>
                      <a:lnTo>
                        <a:pt x="823" y="1888"/>
                      </a:lnTo>
                      <a:lnTo>
                        <a:pt x="817" y="1894"/>
                      </a:lnTo>
                      <a:lnTo>
                        <a:pt x="814" y="1900"/>
                      </a:lnTo>
                      <a:lnTo>
                        <a:pt x="810" y="1907"/>
                      </a:lnTo>
                      <a:lnTo>
                        <a:pt x="808" y="1915"/>
                      </a:lnTo>
                      <a:lnTo>
                        <a:pt x="808" y="1924"/>
                      </a:lnTo>
                      <a:lnTo>
                        <a:pt x="808" y="1924"/>
                      </a:lnTo>
                      <a:lnTo>
                        <a:pt x="812" y="1991"/>
                      </a:lnTo>
                      <a:lnTo>
                        <a:pt x="812" y="1991"/>
                      </a:lnTo>
                      <a:lnTo>
                        <a:pt x="827" y="2381"/>
                      </a:lnTo>
                      <a:lnTo>
                        <a:pt x="834" y="2637"/>
                      </a:lnTo>
                      <a:lnTo>
                        <a:pt x="834" y="2637"/>
                      </a:lnTo>
                      <a:lnTo>
                        <a:pt x="836" y="2644"/>
                      </a:lnTo>
                      <a:lnTo>
                        <a:pt x="838" y="2652"/>
                      </a:lnTo>
                      <a:lnTo>
                        <a:pt x="842" y="2659"/>
                      </a:lnTo>
                      <a:lnTo>
                        <a:pt x="847" y="2665"/>
                      </a:lnTo>
                      <a:lnTo>
                        <a:pt x="853" y="2670"/>
                      </a:lnTo>
                      <a:lnTo>
                        <a:pt x="860" y="2674"/>
                      </a:lnTo>
                      <a:lnTo>
                        <a:pt x="868" y="2676"/>
                      </a:lnTo>
                      <a:lnTo>
                        <a:pt x="877" y="2676"/>
                      </a:lnTo>
                      <a:lnTo>
                        <a:pt x="877" y="2676"/>
                      </a:lnTo>
                      <a:lnTo>
                        <a:pt x="914" y="2678"/>
                      </a:lnTo>
                      <a:lnTo>
                        <a:pt x="950" y="2683"/>
                      </a:lnTo>
                      <a:lnTo>
                        <a:pt x="980" y="2691"/>
                      </a:lnTo>
                      <a:lnTo>
                        <a:pt x="1008" y="2700"/>
                      </a:lnTo>
                      <a:lnTo>
                        <a:pt x="1032" y="2713"/>
                      </a:lnTo>
                      <a:lnTo>
                        <a:pt x="1043" y="2721"/>
                      </a:lnTo>
                      <a:lnTo>
                        <a:pt x="1052" y="2730"/>
                      </a:lnTo>
                      <a:lnTo>
                        <a:pt x="1062" y="2738"/>
                      </a:lnTo>
                      <a:lnTo>
                        <a:pt x="1069" y="2749"/>
                      </a:lnTo>
                      <a:lnTo>
                        <a:pt x="1077" y="2758"/>
                      </a:lnTo>
                      <a:lnTo>
                        <a:pt x="1082" y="2769"/>
                      </a:lnTo>
                      <a:lnTo>
                        <a:pt x="1082" y="2769"/>
                      </a:lnTo>
                      <a:lnTo>
                        <a:pt x="1090" y="2788"/>
                      </a:lnTo>
                      <a:lnTo>
                        <a:pt x="1093" y="2807"/>
                      </a:lnTo>
                      <a:lnTo>
                        <a:pt x="1095" y="2823"/>
                      </a:lnTo>
                      <a:lnTo>
                        <a:pt x="1095" y="2838"/>
                      </a:lnTo>
                      <a:lnTo>
                        <a:pt x="1095" y="2853"/>
                      </a:lnTo>
                      <a:lnTo>
                        <a:pt x="1092" y="2866"/>
                      </a:lnTo>
                      <a:lnTo>
                        <a:pt x="1090" y="2876"/>
                      </a:lnTo>
                      <a:lnTo>
                        <a:pt x="1086" y="2881"/>
                      </a:lnTo>
                      <a:lnTo>
                        <a:pt x="1086" y="2881"/>
                      </a:lnTo>
                      <a:lnTo>
                        <a:pt x="1069" y="2887"/>
                      </a:lnTo>
                      <a:lnTo>
                        <a:pt x="1037" y="2891"/>
                      </a:lnTo>
                      <a:lnTo>
                        <a:pt x="995" y="2894"/>
                      </a:lnTo>
                      <a:lnTo>
                        <a:pt x="937" y="2896"/>
                      </a:lnTo>
                      <a:lnTo>
                        <a:pt x="937" y="2896"/>
                      </a:lnTo>
                      <a:lnTo>
                        <a:pt x="937" y="2896"/>
                      </a:lnTo>
                      <a:lnTo>
                        <a:pt x="886" y="2894"/>
                      </a:lnTo>
                      <a:lnTo>
                        <a:pt x="838" y="2892"/>
                      </a:lnTo>
                      <a:lnTo>
                        <a:pt x="789" y="2889"/>
                      </a:lnTo>
                      <a:lnTo>
                        <a:pt x="745" y="2883"/>
                      </a:lnTo>
                      <a:lnTo>
                        <a:pt x="745" y="2883"/>
                      </a:lnTo>
                      <a:lnTo>
                        <a:pt x="731" y="2879"/>
                      </a:lnTo>
                      <a:lnTo>
                        <a:pt x="720" y="2874"/>
                      </a:lnTo>
                      <a:lnTo>
                        <a:pt x="711" y="2866"/>
                      </a:lnTo>
                      <a:lnTo>
                        <a:pt x="702" y="2857"/>
                      </a:lnTo>
                      <a:lnTo>
                        <a:pt x="702" y="2857"/>
                      </a:lnTo>
                      <a:lnTo>
                        <a:pt x="698" y="2848"/>
                      </a:lnTo>
                      <a:lnTo>
                        <a:pt x="692" y="2838"/>
                      </a:lnTo>
                      <a:lnTo>
                        <a:pt x="687" y="2816"/>
                      </a:lnTo>
                      <a:lnTo>
                        <a:pt x="681" y="2794"/>
                      </a:lnTo>
                      <a:lnTo>
                        <a:pt x="679" y="2769"/>
                      </a:lnTo>
                      <a:lnTo>
                        <a:pt x="679" y="2747"/>
                      </a:lnTo>
                      <a:lnTo>
                        <a:pt x="681" y="2726"/>
                      </a:lnTo>
                      <a:lnTo>
                        <a:pt x="685" y="2693"/>
                      </a:lnTo>
                      <a:lnTo>
                        <a:pt x="685" y="2693"/>
                      </a:lnTo>
                      <a:lnTo>
                        <a:pt x="687" y="2685"/>
                      </a:lnTo>
                      <a:lnTo>
                        <a:pt x="687" y="2685"/>
                      </a:lnTo>
                      <a:lnTo>
                        <a:pt x="689" y="2579"/>
                      </a:lnTo>
                      <a:lnTo>
                        <a:pt x="690" y="2471"/>
                      </a:lnTo>
                      <a:lnTo>
                        <a:pt x="690" y="2471"/>
                      </a:lnTo>
                      <a:lnTo>
                        <a:pt x="694" y="2370"/>
                      </a:lnTo>
                      <a:lnTo>
                        <a:pt x="696" y="2278"/>
                      </a:lnTo>
                      <a:lnTo>
                        <a:pt x="694" y="2196"/>
                      </a:lnTo>
                      <a:lnTo>
                        <a:pt x="692" y="2161"/>
                      </a:lnTo>
                      <a:lnTo>
                        <a:pt x="689" y="2129"/>
                      </a:lnTo>
                      <a:lnTo>
                        <a:pt x="683" y="2099"/>
                      </a:lnTo>
                      <a:lnTo>
                        <a:pt x="677" y="2073"/>
                      </a:lnTo>
                      <a:lnTo>
                        <a:pt x="668" y="2051"/>
                      </a:lnTo>
                      <a:lnTo>
                        <a:pt x="659" y="2032"/>
                      </a:lnTo>
                      <a:lnTo>
                        <a:pt x="648" y="2017"/>
                      </a:lnTo>
                      <a:lnTo>
                        <a:pt x="640" y="2010"/>
                      </a:lnTo>
                      <a:lnTo>
                        <a:pt x="633" y="2006"/>
                      </a:lnTo>
                      <a:lnTo>
                        <a:pt x="625" y="2000"/>
                      </a:lnTo>
                      <a:lnTo>
                        <a:pt x="616" y="1999"/>
                      </a:lnTo>
                      <a:lnTo>
                        <a:pt x="606" y="1997"/>
                      </a:lnTo>
                      <a:lnTo>
                        <a:pt x="597" y="1995"/>
                      </a:lnTo>
                      <a:lnTo>
                        <a:pt x="597" y="1995"/>
                      </a:lnTo>
                      <a:lnTo>
                        <a:pt x="593" y="1995"/>
                      </a:lnTo>
                      <a:lnTo>
                        <a:pt x="593" y="1995"/>
                      </a:lnTo>
                      <a:lnTo>
                        <a:pt x="584" y="1997"/>
                      </a:lnTo>
                      <a:lnTo>
                        <a:pt x="575" y="2000"/>
                      </a:lnTo>
                      <a:lnTo>
                        <a:pt x="564" y="2006"/>
                      </a:lnTo>
                      <a:lnTo>
                        <a:pt x="552" y="2017"/>
                      </a:lnTo>
                      <a:lnTo>
                        <a:pt x="552" y="2017"/>
                      </a:lnTo>
                      <a:lnTo>
                        <a:pt x="547" y="2027"/>
                      </a:lnTo>
                      <a:lnTo>
                        <a:pt x="543" y="2038"/>
                      </a:lnTo>
                      <a:lnTo>
                        <a:pt x="534" y="2064"/>
                      </a:lnTo>
                      <a:lnTo>
                        <a:pt x="524" y="2097"/>
                      </a:lnTo>
                      <a:lnTo>
                        <a:pt x="519" y="2139"/>
                      </a:lnTo>
                      <a:lnTo>
                        <a:pt x="513" y="2183"/>
                      </a:lnTo>
                      <a:lnTo>
                        <a:pt x="508" y="2232"/>
                      </a:lnTo>
                      <a:lnTo>
                        <a:pt x="504" y="2282"/>
                      </a:lnTo>
                      <a:lnTo>
                        <a:pt x="500" y="2336"/>
                      </a:lnTo>
                      <a:lnTo>
                        <a:pt x="498" y="2443"/>
                      </a:lnTo>
                      <a:lnTo>
                        <a:pt x="498" y="2542"/>
                      </a:lnTo>
                      <a:lnTo>
                        <a:pt x="500" y="2586"/>
                      </a:lnTo>
                      <a:lnTo>
                        <a:pt x="504" y="2626"/>
                      </a:lnTo>
                      <a:lnTo>
                        <a:pt x="508" y="2661"/>
                      </a:lnTo>
                      <a:lnTo>
                        <a:pt x="511" y="2687"/>
                      </a:lnTo>
                      <a:lnTo>
                        <a:pt x="511" y="2687"/>
                      </a:lnTo>
                      <a:lnTo>
                        <a:pt x="519" y="2730"/>
                      </a:lnTo>
                      <a:lnTo>
                        <a:pt x="524" y="2769"/>
                      </a:lnTo>
                      <a:lnTo>
                        <a:pt x="526" y="2803"/>
                      </a:lnTo>
                      <a:lnTo>
                        <a:pt x="524" y="2833"/>
                      </a:lnTo>
                      <a:lnTo>
                        <a:pt x="521" y="2855"/>
                      </a:lnTo>
                      <a:lnTo>
                        <a:pt x="517" y="2874"/>
                      </a:lnTo>
                      <a:lnTo>
                        <a:pt x="509" y="2885"/>
                      </a:lnTo>
                      <a:lnTo>
                        <a:pt x="504" y="2891"/>
                      </a:lnTo>
                      <a:lnTo>
                        <a:pt x="500" y="2892"/>
                      </a:lnTo>
                      <a:lnTo>
                        <a:pt x="500" y="2892"/>
                      </a:lnTo>
                      <a:lnTo>
                        <a:pt x="474" y="2898"/>
                      </a:lnTo>
                      <a:lnTo>
                        <a:pt x="437" y="2904"/>
                      </a:lnTo>
                      <a:lnTo>
                        <a:pt x="392" y="2906"/>
                      </a:lnTo>
                      <a:lnTo>
                        <a:pt x="338" y="2907"/>
                      </a:lnTo>
                      <a:lnTo>
                        <a:pt x="338" y="2907"/>
                      </a:lnTo>
                      <a:lnTo>
                        <a:pt x="269" y="2906"/>
                      </a:lnTo>
                      <a:lnTo>
                        <a:pt x="211" y="2902"/>
                      </a:lnTo>
                      <a:lnTo>
                        <a:pt x="168" y="2894"/>
                      </a:lnTo>
                      <a:lnTo>
                        <a:pt x="153" y="2892"/>
                      </a:lnTo>
                      <a:lnTo>
                        <a:pt x="144" y="2889"/>
                      </a:lnTo>
                      <a:lnTo>
                        <a:pt x="144" y="2887"/>
                      </a:lnTo>
                      <a:lnTo>
                        <a:pt x="144" y="2887"/>
                      </a:lnTo>
                      <a:lnTo>
                        <a:pt x="131" y="2864"/>
                      </a:lnTo>
                      <a:lnTo>
                        <a:pt x="125" y="2853"/>
                      </a:lnTo>
                      <a:lnTo>
                        <a:pt x="123" y="2840"/>
                      </a:lnTo>
                      <a:lnTo>
                        <a:pt x="121" y="2825"/>
                      </a:lnTo>
                      <a:lnTo>
                        <a:pt x="123" y="2808"/>
                      </a:lnTo>
                      <a:lnTo>
                        <a:pt x="129" y="2788"/>
                      </a:lnTo>
                      <a:lnTo>
                        <a:pt x="136" y="2766"/>
                      </a:lnTo>
                      <a:lnTo>
                        <a:pt x="136" y="2766"/>
                      </a:lnTo>
                      <a:lnTo>
                        <a:pt x="140" y="2756"/>
                      </a:lnTo>
                      <a:lnTo>
                        <a:pt x="147" y="2749"/>
                      </a:lnTo>
                      <a:lnTo>
                        <a:pt x="155" y="2741"/>
                      </a:lnTo>
                      <a:lnTo>
                        <a:pt x="162" y="2734"/>
                      </a:lnTo>
                      <a:lnTo>
                        <a:pt x="185" y="2723"/>
                      </a:lnTo>
                      <a:lnTo>
                        <a:pt x="211" y="2715"/>
                      </a:lnTo>
                      <a:lnTo>
                        <a:pt x="237" y="2708"/>
                      </a:lnTo>
                      <a:lnTo>
                        <a:pt x="265" y="2704"/>
                      </a:lnTo>
                      <a:lnTo>
                        <a:pt x="293" y="2700"/>
                      </a:lnTo>
                      <a:lnTo>
                        <a:pt x="317" y="2700"/>
                      </a:lnTo>
                      <a:lnTo>
                        <a:pt x="317" y="2700"/>
                      </a:lnTo>
                      <a:lnTo>
                        <a:pt x="317" y="2700"/>
                      </a:lnTo>
                      <a:lnTo>
                        <a:pt x="317" y="2700"/>
                      </a:lnTo>
                      <a:lnTo>
                        <a:pt x="327" y="2700"/>
                      </a:lnTo>
                      <a:lnTo>
                        <a:pt x="334" y="2697"/>
                      </a:lnTo>
                      <a:lnTo>
                        <a:pt x="341" y="2693"/>
                      </a:lnTo>
                      <a:lnTo>
                        <a:pt x="347" y="2689"/>
                      </a:lnTo>
                      <a:lnTo>
                        <a:pt x="347" y="2689"/>
                      </a:lnTo>
                      <a:lnTo>
                        <a:pt x="353" y="2682"/>
                      </a:lnTo>
                      <a:lnTo>
                        <a:pt x="356" y="2674"/>
                      </a:lnTo>
                      <a:lnTo>
                        <a:pt x="360" y="2667"/>
                      </a:lnTo>
                      <a:lnTo>
                        <a:pt x="360" y="2659"/>
                      </a:lnTo>
                      <a:lnTo>
                        <a:pt x="360" y="2659"/>
                      </a:lnTo>
                      <a:lnTo>
                        <a:pt x="362" y="2390"/>
                      </a:lnTo>
                      <a:lnTo>
                        <a:pt x="366" y="2148"/>
                      </a:lnTo>
                      <a:lnTo>
                        <a:pt x="371" y="1915"/>
                      </a:lnTo>
                      <a:lnTo>
                        <a:pt x="371" y="1915"/>
                      </a:lnTo>
                      <a:lnTo>
                        <a:pt x="371" y="1887"/>
                      </a:lnTo>
                      <a:lnTo>
                        <a:pt x="373" y="1818"/>
                      </a:lnTo>
                      <a:lnTo>
                        <a:pt x="381" y="1717"/>
                      </a:lnTo>
                      <a:lnTo>
                        <a:pt x="386" y="1657"/>
                      </a:lnTo>
                      <a:lnTo>
                        <a:pt x="394" y="1595"/>
                      </a:lnTo>
                      <a:lnTo>
                        <a:pt x="403" y="1532"/>
                      </a:lnTo>
                      <a:lnTo>
                        <a:pt x="414" y="1467"/>
                      </a:lnTo>
                      <a:lnTo>
                        <a:pt x="429" y="1403"/>
                      </a:lnTo>
                      <a:lnTo>
                        <a:pt x="446" y="1344"/>
                      </a:lnTo>
                      <a:lnTo>
                        <a:pt x="457" y="1314"/>
                      </a:lnTo>
                      <a:lnTo>
                        <a:pt x="467" y="1286"/>
                      </a:lnTo>
                      <a:lnTo>
                        <a:pt x="478" y="1260"/>
                      </a:lnTo>
                      <a:lnTo>
                        <a:pt x="491" y="1233"/>
                      </a:lnTo>
                      <a:lnTo>
                        <a:pt x="504" y="1211"/>
                      </a:lnTo>
                      <a:lnTo>
                        <a:pt x="519" y="1189"/>
                      </a:lnTo>
                      <a:lnTo>
                        <a:pt x="534" y="1170"/>
                      </a:lnTo>
                      <a:lnTo>
                        <a:pt x="549" y="1153"/>
                      </a:lnTo>
                      <a:lnTo>
                        <a:pt x="549" y="1153"/>
                      </a:lnTo>
                      <a:lnTo>
                        <a:pt x="556" y="1146"/>
                      </a:lnTo>
                      <a:lnTo>
                        <a:pt x="560" y="1136"/>
                      </a:lnTo>
                      <a:lnTo>
                        <a:pt x="564" y="1127"/>
                      </a:lnTo>
                      <a:lnTo>
                        <a:pt x="567" y="1116"/>
                      </a:lnTo>
                      <a:lnTo>
                        <a:pt x="569" y="1097"/>
                      </a:lnTo>
                      <a:lnTo>
                        <a:pt x="571" y="1082"/>
                      </a:lnTo>
                      <a:lnTo>
                        <a:pt x="571" y="1082"/>
                      </a:lnTo>
                      <a:lnTo>
                        <a:pt x="569" y="1071"/>
                      </a:lnTo>
                      <a:lnTo>
                        <a:pt x="567" y="1062"/>
                      </a:lnTo>
                      <a:lnTo>
                        <a:pt x="562" y="1045"/>
                      </a:lnTo>
                      <a:lnTo>
                        <a:pt x="552" y="1034"/>
                      </a:lnTo>
                      <a:lnTo>
                        <a:pt x="545" y="1026"/>
                      </a:lnTo>
                      <a:lnTo>
                        <a:pt x="545" y="1026"/>
                      </a:lnTo>
                      <a:lnTo>
                        <a:pt x="536" y="1019"/>
                      </a:lnTo>
                      <a:lnTo>
                        <a:pt x="526" y="1015"/>
                      </a:lnTo>
                      <a:lnTo>
                        <a:pt x="504" y="1006"/>
                      </a:lnTo>
                      <a:lnTo>
                        <a:pt x="504" y="1006"/>
                      </a:lnTo>
                      <a:lnTo>
                        <a:pt x="504" y="983"/>
                      </a:lnTo>
                      <a:lnTo>
                        <a:pt x="502" y="961"/>
                      </a:lnTo>
                      <a:lnTo>
                        <a:pt x="496" y="940"/>
                      </a:lnTo>
                      <a:lnTo>
                        <a:pt x="491" y="918"/>
                      </a:lnTo>
                      <a:lnTo>
                        <a:pt x="483" y="898"/>
                      </a:lnTo>
                      <a:lnTo>
                        <a:pt x="474" y="877"/>
                      </a:lnTo>
                      <a:lnTo>
                        <a:pt x="463" y="858"/>
                      </a:lnTo>
                      <a:lnTo>
                        <a:pt x="450" y="840"/>
                      </a:lnTo>
                      <a:lnTo>
                        <a:pt x="450" y="840"/>
                      </a:lnTo>
                      <a:lnTo>
                        <a:pt x="431" y="817"/>
                      </a:lnTo>
                      <a:lnTo>
                        <a:pt x="409" y="799"/>
                      </a:lnTo>
                      <a:lnTo>
                        <a:pt x="386" y="782"/>
                      </a:lnTo>
                      <a:lnTo>
                        <a:pt x="362" y="769"/>
                      </a:lnTo>
                      <a:lnTo>
                        <a:pt x="336" y="758"/>
                      </a:lnTo>
                      <a:lnTo>
                        <a:pt x="308" y="750"/>
                      </a:lnTo>
                      <a:lnTo>
                        <a:pt x="280" y="746"/>
                      </a:lnTo>
                      <a:lnTo>
                        <a:pt x="252" y="744"/>
                      </a:lnTo>
                      <a:lnTo>
                        <a:pt x="252" y="744"/>
                      </a:lnTo>
                      <a:lnTo>
                        <a:pt x="226" y="744"/>
                      </a:lnTo>
                      <a:lnTo>
                        <a:pt x="202" y="748"/>
                      </a:lnTo>
                      <a:lnTo>
                        <a:pt x="179" y="754"/>
                      </a:lnTo>
                      <a:lnTo>
                        <a:pt x="155" y="763"/>
                      </a:lnTo>
                      <a:lnTo>
                        <a:pt x="155" y="763"/>
                      </a:lnTo>
                      <a:lnTo>
                        <a:pt x="146" y="741"/>
                      </a:lnTo>
                      <a:lnTo>
                        <a:pt x="138" y="717"/>
                      </a:lnTo>
                      <a:lnTo>
                        <a:pt x="133" y="692"/>
                      </a:lnTo>
                      <a:lnTo>
                        <a:pt x="129" y="668"/>
                      </a:lnTo>
                      <a:lnTo>
                        <a:pt x="125" y="642"/>
                      </a:lnTo>
                      <a:lnTo>
                        <a:pt x="123" y="616"/>
                      </a:lnTo>
                      <a:lnTo>
                        <a:pt x="123" y="590"/>
                      </a:lnTo>
                      <a:lnTo>
                        <a:pt x="125" y="563"/>
                      </a:lnTo>
                      <a:lnTo>
                        <a:pt x="125" y="563"/>
                      </a:lnTo>
                      <a:lnTo>
                        <a:pt x="129" y="537"/>
                      </a:lnTo>
                      <a:lnTo>
                        <a:pt x="133" y="513"/>
                      </a:lnTo>
                      <a:lnTo>
                        <a:pt x="138" y="489"/>
                      </a:lnTo>
                      <a:lnTo>
                        <a:pt x="146" y="465"/>
                      </a:lnTo>
                      <a:lnTo>
                        <a:pt x="153" y="442"/>
                      </a:lnTo>
                      <a:lnTo>
                        <a:pt x="162" y="418"/>
                      </a:lnTo>
                      <a:lnTo>
                        <a:pt x="181" y="375"/>
                      </a:lnTo>
                      <a:lnTo>
                        <a:pt x="205" y="332"/>
                      </a:lnTo>
                      <a:lnTo>
                        <a:pt x="233" y="293"/>
                      </a:lnTo>
                      <a:lnTo>
                        <a:pt x="263" y="256"/>
                      </a:lnTo>
                      <a:lnTo>
                        <a:pt x="297" y="222"/>
                      </a:lnTo>
                      <a:lnTo>
                        <a:pt x="334" y="192"/>
                      </a:lnTo>
                      <a:lnTo>
                        <a:pt x="373" y="164"/>
                      </a:lnTo>
                      <a:lnTo>
                        <a:pt x="414" y="140"/>
                      </a:lnTo>
                      <a:lnTo>
                        <a:pt x="457" y="121"/>
                      </a:lnTo>
                      <a:lnTo>
                        <a:pt x="480" y="112"/>
                      </a:lnTo>
                      <a:lnTo>
                        <a:pt x="504" y="104"/>
                      </a:lnTo>
                      <a:lnTo>
                        <a:pt x="526" y="99"/>
                      </a:lnTo>
                      <a:lnTo>
                        <a:pt x="550" y="93"/>
                      </a:lnTo>
                      <a:lnTo>
                        <a:pt x="575" y="89"/>
                      </a:lnTo>
                      <a:lnTo>
                        <a:pt x="599" y="86"/>
                      </a:lnTo>
                      <a:lnTo>
                        <a:pt x="623" y="84"/>
                      </a:lnTo>
                      <a:lnTo>
                        <a:pt x="648" y="84"/>
                      </a:lnTo>
                      <a:lnTo>
                        <a:pt x="648" y="84"/>
                      </a:lnTo>
                      <a:lnTo>
                        <a:pt x="674" y="84"/>
                      </a:lnTo>
                      <a:lnTo>
                        <a:pt x="700" y="86"/>
                      </a:lnTo>
                      <a:lnTo>
                        <a:pt x="700" y="86"/>
                      </a:lnTo>
                      <a:lnTo>
                        <a:pt x="724" y="89"/>
                      </a:lnTo>
                      <a:lnTo>
                        <a:pt x="750" y="93"/>
                      </a:lnTo>
                      <a:lnTo>
                        <a:pt x="774" y="101"/>
                      </a:lnTo>
                      <a:lnTo>
                        <a:pt x="799" y="108"/>
                      </a:lnTo>
                      <a:lnTo>
                        <a:pt x="823" y="116"/>
                      </a:lnTo>
                      <a:lnTo>
                        <a:pt x="845" y="127"/>
                      </a:lnTo>
                      <a:lnTo>
                        <a:pt x="868" y="138"/>
                      </a:lnTo>
                      <a:lnTo>
                        <a:pt x="890" y="149"/>
                      </a:lnTo>
                      <a:lnTo>
                        <a:pt x="912" y="164"/>
                      </a:lnTo>
                      <a:lnTo>
                        <a:pt x="933" y="179"/>
                      </a:lnTo>
                      <a:lnTo>
                        <a:pt x="954" y="194"/>
                      </a:lnTo>
                      <a:lnTo>
                        <a:pt x="972" y="213"/>
                      </a:lnTo>
                      <a:lnTo>
                        <a:pt x="991" y="229"/>
                      </a:lnTo>
                      <a:lnTo>
                        <a:pt x="1008" y="250"/>
                      </a:lnTo>
                      <a:lnTo>
                        <a:pt x="1026" y="270"/>
                      </a:lnTo>
                      <a:lnTo>
                        <a:pt x="1041" y="293"/>
                      </a:lnTo>
                      <a:lnTo>
                        <a:pt x="1041" y="293"/>
                      </a:lnTo>
                      <a:lnTo>
                        <a:pt x="1056" y="313"/>
                      </a:lnTo>
                      <a:lnTo>
                        <a:pt x="1069" y="336"/>
                      </a:lnTo>
                      <a:lnTo>
                        <a:pt x="1080" y="358"/>
                      </a:lnTo>
                      <a:lnTo>
                        <a:pt x="1093" y="382"/>
                      </a:lnTo>
                      <a:lnTo>
                        <a:pt x="1103" y="407"/>
                      </a:lnTo>
                      <a:lnTo>
                        <a:pt x="1112" y="431"/>
                      </a:lnTo>
                      <a:lnTo>
                        <a:pt x="1120" y="455"/>
                      </a:lnTo>
                      <a:lnTo>
                        <a:pt x="1127" y="479"/>
                      </a:lnTo>
                      <a:lnTo>
                        <a:pt x="1133" y="506"/>
                      </a:lnTo>
                      <a:lnTo>
                        <a:pt x="1138" y="530"/>
                      </a:lnTo>
                      <a:lnTo>
                        <a:pt x="1142" y="556"/>
                      </a:lnTo>
                      <a:lnTo>
                        <a:pt x="1144" y="582"/>
                      </a:lnTo>
                      <a:lnTo>
                        <a:pt x="1146" y="608"/>
                      </a:lnTo>
                      <a:lnTo>
                        <a:pt x="1146" y="634"/>
                      </a:lnTo>
                      <a:lnTo>
                        <a:pt x="1146" y="659"/>
                      </a:lnTo>
                      <a:lnTo>
                        <a:pt x="1144" y="685"/>
                      </a:lnTo>
                      <a:lnTo>
                        <a:pt x="1144" y="685"/>
                      </a:lnTo>
                      <a:lnTo>
                        <a:pt x="1140" y="709"/>
                      </a:lnTo>
                      <a:lnTo>
                        <a:pt x="1136" y="731"/>
                      </a:lnTo>
                      <a:lnTo>
                        <a:pt x="1131" y="754"/>
                      </a:lnTo>
                      <a:lnTo>
                        <a:pt x="1125" y="774"/>
                      </a:lnTo>
                      <a:lnTo>
                        <a:pt x="1118" y="795"/>
                      </a:lnTo>
                      <a:lnTo>
                        <a:pt x="1110" y="815"/>
                      </a:lnTo>
                      <a:lnTo>
                        <a:pt x="1101" y="834"/>
                      </a:lnTo>
                      <a:lnTo>
                        <a:pt x="1092" y="853"/>
                      </a:lnTo>
                      <a:lnTo>
                        <a:pt x="1080" y="870"/>
                      </a:lnTo>
                      <a:lnTo>
                        <a:pt x="1067" y="886"/>
                      </a:lnTo>
                      <a:lnTo>
                        <a:pt x="1054" y="903"/>
                      </a:lnTo>
                      <a:lnTo>
                        <a:pt x="1041" y="918"/>
                      </a:lnTo>
                      <a:lnTo>
                        <a:pt x="1026" y="931"/>
                      </a:lnTo>
                      <a:lnTo>
                        <a:pt x="1011" y="944"/>
                      </a:lnTo>
                      <a:lnTo>
                        <a:pt x="995" y="957"/>
                      </a:lnTo>
                      <a:lnTo>
                        <a:pt x="978" y="968"/>
                      </a:lnTo>
                      <a:lnTo>
                        <a:pt x="978" y="968"/>
                      </a:lnTo>
                      <a:lnTo>
                        <a:pt x="959" y="978"/>
                      </a:lnTo>
                      <a:lnTo>
                        <a:pt x="940" y="987"/>
                      </a:lnTo>
                      <a:lnTo>
                        <a:pt x="899" y="1004"/>
                      </a:lnTo>
                      <a:lnTo>
                        <a:pt x="856" y="1015"/>
                      </a:lnTo>
                      <a:lnTo>
                        <a:pt x="810" y="1024"/>
                      </a:lnTo>
                      <a:lnTo>
                        <a:pt x="810" y="1024"/>
                      </a:lnTo>
                      <a:close/>
                      <a:moveTo>
                        <a:pt x="297" y="1196"/>
                      </a:moveTo>
                      <a:lnTo>
                        <a:pt x="297" y="1196"/>
                      </a:lnTo>
                      <a:lnTo>
                        <a:pt x="304" y="1241"/>
                      </a:lnTo>
                      <a:lnTo>
                        <a:pt x="308" y="1288"/>
                      </a:lnTo>
                      <a:lnTo>
                        <a:pt x="310" y="1334"/>
                      </a:lnTo>
                      <a:lnTo>
                        <a:pt x="308" y="1381"/>
                      </a:lnTo>
                      <a:lnTo>
                        <a:pt x="304" y="1426"/>
                      </a:lnTo>
                      <a:lnTo>
                        <a:pt x="299" y="1444"/>
                      </a:lnTo>
                      <a:lnTo>
                        <a:pt x="295" y="1465"/>
                      </a:lnTo>
                      <a:lnTo>
                        <a:pt x="289" y="1482"/>
                      </a:lnTo>
                      <a:lnTo>
                        <a:pt x="282" y="1498"/>
                      </a:lnTo>
                      <a:lnTo>
                        <a:pt x="274" y="1513"/>
                      </a:lnTo>
                      <a:lnTo>
                        <a:pt x="265" y="1526"/>
                      </a:lnTo>
                      <a:lnTo>
                        <a:pt x="265" y="1526"/>
                      </a:lnTo>
                      <a:lnTo>
                        <a:pt x="252" y="1539"/>
                      </a:lnTo>
                      <a:lnTo>
                        <a:pt x="237" y="1549"/>
                      </a:lnTo>
                      <a:lnTo>
                        <a:pt x="220" y="1554"/>
                      </a:lnTo>
                      <a:lnTo>
                        <a:pt x="202" y="1556"/>
                      </a:lnTo>
                      <a:lnTo>
                        <a:pt x="202" y="1556"/>
                      </a:lnTo>
                      <a:lnTo>
                        <a:pt x="202" y="1556"/>
                      </a:lnTo>
                      <a:lnTo>
                        <a:pt x="179" y="1554"/>
                      </a:lnTo>
                      <a:lnTo>
                        <a:pt x="179" y="1554"/>
                      </a:lnTo>
                      <a:lnTo>
                        <a:pt x="155" y="1547"/>
                      </a:lnTo>
                      <a:lnTo>
                        <a:pt x="146" y="1543"/>
                      </a:lnTo>
                      <a:lnTo>
                        <a:pt x="136" y="1538"/>
                      </a:lnTo>
                      <a:lnTo>
                        <a:pt x="127" y="1532"/>
                      </a:lnTo>
                      <a:lnTo>
                        <a:pt x="119" y="1526"/>
                      </a:lnTo>
                      <a:lnTo>
                        <a:pt x="112" y="1519"/>
                      </a:lnTo>
                      <a:lnTo>
                        <a:pt x="106" y="1510"/>
                      </a:lnTo>
                      <a:lnTo>
                        <a:pt x="106" y="1510"/>
                      </a:lnTo>
                      <a:lnTo>
                        <a:pt x="99" y="1495"/>
                      </a:lnTo>
                      <a:lnTo>
                        <a:pt x="95" y="1476"/>
                      </a:lnTo>
                      <a:lnTo>
                        <a:pt x="91" y="1459"/>
                      </a:lnTo>
                      <a:lnTo>
                        <a:pt x="91" y="1439"/>
                      </a:lnTo>
                      <a:lnTo>
                        <a:pt x="93" y="1420"/>
                      </a:lnTo>
                      <a:lnTo>
                        <a:pt x="95" y="1400"/>
                      </a:lnTo>
                      <a:lnTo>
                        <a:pt x="99" y="1381"/>
                      </a:lnTo>
                      <a:lnTo>
                        <a:pt x="105" y="1364"/>
                      </a:lnTo>
                      <a:lnTo>
                        <a:pt x="105" y="1364"/>
                      </a:lnTo>
                      <a:lnTo>
                        <a:pt x="131" y="1273"/>
                      </a:lnTo>
                      <a:lnTo>
                        <a:pt x="131" y="1273"/>
                      </a:lnTo>
                      <a:lnTo>
                        <a:pt x="162" y="1174"/>
                      </a:lnTo>
                      <a:lnTo>
                        <a:pt x="162" y="1174"/>
                      </a:lnTo>
                      <a:lnTo>
                        <a:pt x="164" y="1161"/>
                      </a:lnTo>
                      <a:lnTo>
                        <a:pt x="162" y="1148"/>
                      </a:lnTo>
                      <a:lnTo>
                        <a:pt x="157" y="1136"/>
                      </a:lnTo>
                      <a:lnTo>
                        <a:pt x="147" y="1127"/>
                      </a:lnTo>
                      <a:lnTo>
                        <a:pt x="147" y="1127"/>
                      </a:lnTo>
                      <a:lnTo>
                        <a:pt x="133" y="1114"/>
                      </a:lnTo>
                      <a:lnTo>
                        <a:pt x="119" y="1099"/>
                      </a:lnTo>
                      <a:lnTo>
                        <a:pt x="119" y="1099"/>
                      </a:lnTo>
                      <a:lnTo>
                        <a:pt x="110" y="1086"/>
                      </a:lnTo>
                      <a:lnTo>
                        <a:pt x="101" y="1073"/>
                      </a:lnTo>
                      <a:lnTo>
                        <a:pt x="95" y="1058"/>
                      </a:lnTo>
                      <a:lnTo>
                        <a:pt x="90" y="1041"/>
                      </a:lnTo>
                      <a:lnTo>
                        <a:pt x="86" y="1026"/>
                      </a:lnTo>
                      <a:lnTo>
                        <a:pt x="84" y="1009"/>
                      </a:lnTo>
                      <a:lnTo>
                        <a:pt x="84" y="993"/>
                      </a:lnTo>
                      <a:lnTo>
                        <a:pt x="84" y="976"/>
                      </a:lnTo>
                      <a:lnTo>
                        <a:pt x="84" y="976"/>
                      </a:lnTo>
                      <a:lnTo>
                        <a:pt x="88" y="959"/>
                      </a:lnTo>
                      <a:lnTo>
                        <a:pt x="91" y="944"/>
                      </a:lnTo>
                      <a:lnTo>
                        <a:pt x="97" y="929"/>
                      </a:lnTo>
                      <a:lnTo>
                        <a:pt x="105" y="914"/>
                      </a:lnTo>
                      <a:lnTo>
                        <a:pt x="114" y="899"/>
                      </a:lnTo>
                      <a:lnTo>
                        <a:pt x="123" y="886"/>
                      </a:lnTo>
                      <a:lnTo>
                        <a:pt x="134" y="875"/>
                      </a:lnTo>
                      <a:lnTo>
                        <a:pt x="147" y="864"/>
                      </a:lnTo>
                      <a:lnTo>
                        <a:pt x="147" y="864"/>
                      </a:lnTo>
                      <a:lnTo>
                        <a:pt x="159" y="856"/>
                      </a:lnTo>
                      <a:lnTo>
                        <a:pt x="172" y="849"/>
                      </a:lnTo>
                      <a:lnTo>
                        <a:pt x="183" y="842"/>
                      </a:lnTo>
                      <a:lnTo>
                        <a:pt x="196" y="838"/>
                      </a:lnTo>
                      <a:lnTo>
                        <a:pt x="209" y="832"/>
                      </a:lnTo>
                      <a:lnTo>
                        <a:pt x="224" y="830"/>
                      </a:lnTo>
                      <a:lnTo>
                        <a:pt x="237" y="828"/>
                      </a:lnTo>
                      <a:lnTo>
                        <a:pt x="252" y="828"/>
                      </a:lnTo>
                      <a:lnTo>
                        <a:pt x="252" y="828"/>
                      </a:lnTo>
                      <a:lnTo>
                        <a:pt x="271" y="828"/>
                      </a:lnTo>
                      <a:lnTo>
                        <a:pt x="289" y="832"/>
                      </a:lnTo>
                      <a:lnTo>
                        <a:pt x="308" y="838"/>
                      </a:lnTo>
                      <a:lnTo>
                        <a:pt x="325" y="845"/>
                      </a:lnTo>
                      <a:lnTo>
                        <a:pt x="341" y="855"/>
                      </a:lnTo>
                      <a:lnTo>
                        <a:pt x="356" y="864"/>
                      </a:lnTo>
                      <a:lnTo>
                        <a:pt x="371" y="877"/>
                      </a:lnTo>
                      <a:lnTo>
                        <a:pt x="384" y="892"/>
                      </a:lnTo>
                      <a:lnTo>
                        <a:pt x="384" y="892"/>
                      </a:lnTo>
                      <a:lnTo>
                        <a:pt x="394" y="905"/>
                      </a:lnTo>
                      <a:lnTo>
                        <a:pt x="401" y="920"/>
                      </a:lnTo>
                      <a:lnTo>
                        <a:pt x="409" y="935"/>
                      </a:lnTo>
                      <a:lnTo>
                        <a:pt x="414" y="950"/>
                      </a:lnTo>
                      <a:lnTo>
                        <a:pt x="416" y="967"/>
                      </a:lnTo>
                      <a:lnTo>
                        <a:pt x="420" y="983"/>
                      </a:lnTo>
                      <a:lnTo>
                        <a:pt x="420" y="998"/>
                      </a:lnTo>
                      <a:lnTo>
                        <a:pt x="418" y="1015"/>
                      </a:lnTo>
                      <a:lnTo>
                        <a:pt x="418" y="1015"/>
                      </a:lnTo>
                      <a:lnTo>
                        <a:pt x="416" y="1032"/>
                      </a:lnTo>
                      <a:lnTo>
                        <a:pt x="411" y="1049"/>
                      </a:lnTo>
                      <a:lnTo>
                        <a:pt x="405" y="1064"/>
                      </a:lnTo>
                      <a:lnTo>
                        <a:pt x="397" y="1079"/>
                      </a:lnTo>
                      <a:lnTo>
                        <a:pt x="390" y="1092"/>
                      </a:lnTo>
                      <a:lnTo>
                        <a:pt x="379" y="1105"/>
                      </a:lnTo>
                      <a:lnTo>
                        <a:pt x="368" y="1118"/>
                      </a:lnTo>
                      <a:lnTo>
                        <a:pt x="356" y="1127"/>
                      </a:lnTo>
                      <a:lnTo>
                        <a:pt x="356" y="1127"/>
                      </a:lnTo>
                      <a:lnTo>
                        <a:pt x="340" y="1140"/>
                      </a:lnTo>
                      <a:lnTo>
                        <a:pt x="321" y="1149"/>
                      </a:lnTo>
                      <a:lnTo>
                        <a:pt x="321" y="1149"/>
                      </a:lnTo>
                      <a:lnTo>
                        <a:pt x="313" y="1153"/>
                      </a:lnTo>
                      <a:lnTo>
                        <a:pt x="308" y="1157"/>
                      </a:lnTo>
                      <a:lnTo>
                        <a:pt x="304" y="1163"/>
                      </a:lnTo>
                      <a:lnTo>
                        <a:pt x="300" y="1168"/>
                      </a:lnTo>
                      <a:lnTo>
                        <a:pt x="297" y="1176"/>
                      </a:lnTo>
                      <a:lnTo>
                        <a:pt x="297" y="1181"/>
                      </a:lnTo>
                      <a:lnTo>
                        <a:pt x="295" y="1189"/>
                      </a:lnTo>
                      <a:lnTo>
                        <a:pt x="297" y="1196"/>
                      </a:lnTo>
                      <a:lnTo>
                        <a:pt x="297" y="1196"/>
                      </a:lnTo>
                      <a:close/>
                      <a:moveTo>
                        <a:pt x="384" y="1211"/>
                      </a:moveTo>
                      <a:lnTo>
                        <a:pt x="384" y="1211"/>
                      </a:lnTo>
                      <a:lnTo>
                        <a:pt x="407" y="1194"/>
                      </a:lnTo>
                      <a:lnTo>
                        <a:pt x="407" y="1194"/>
                      </a:lnTo>
                      <a:lnTo>
                        <a:pt x="427" y="1176"/>
                      </a:lnTo>
                      <a:lnTo>
                        <a:pt x="427" y="1176"/>
                      </a:lnTo>
                      <a:lnTo>
                        <a:pt x="409" y="1215"/>
                      </a:lnTo>
                      <a:lnTo>
                        <a:pt x="390" y="1256"/>
                      </a:lnTo>
                      <a:lnTo>
                        <a:pt x="390" y="1256"/>
                      </a:lnTo>
                      <a:lnTo>
                        <a:pt x="384" y="1211"/>
                      </a:lnTo>
                      <a:lnTo>
                        <a:pt x="384" y="1211"/>
                      </a:lnTo>
                      <a:close/>
                      <a:moveTo>
                        <a:pt x="606" y="2469"/>
                      </a:moveTo>
                      <a:lnTo>
                        <a:pt x="606" y="2469"/>
                      </a:lnTo>
                      <a:lnTo>
                        <a:pt x="605" y="2575"/>
                      </a:lnTo>
                      <a:lnTo>
                        <a:pt x="603" y="2682"/>
                      </a:lnTo>
                      <a:lnTo>
                        <a:pt x="603" y="2682"/>
                      </a:lnTo>
                      <a:lnTo>
                        <a:pt x="599" y="2700"/>
                      </a:lnTo>
                      <a:lnTo>
                        <a:pt x="599" y="2700"/>
                      </a:lnTo>
                      <a:lnTo>
                        <a:pt x="593" y="2670"/>
                      </a:lnTo>
                      <a:lnTo>
                        <a:pt x="593" y="2670"/>
                      </a:lnTo>
                      <a:lnTo>
                        <a:pt x="590" y="2648"/>
                      </a:lnTo>
                      <a:lnTo>
                        <a:pt x="586" y="2620"/>
                      </a:lnTo>
                      <a:lnTo>
                        <a:pt x="582" y="2558"/>
                      </a:lnTo>
                      <a:lnTo>
                        <a:pt x="582" y="2488"/>
                      </a:lnTo>
                      <a:lnTo>
                        <a:pt x="582" y="2409"/>
                      </a:lnTo>
                      <a:lnTo>
                        <a:pt x="586" y="2331"/>
                      </a:lnTo>
                      <a:lnTo>
                        <a:pt x="590" y="2256"/>
                      </a:lnTo>
                      <a:lnTo>
                        <a:pt x="597" y="2187"/>
                      </a:lnTo>
                      <a:lnTo>
                        <a:pt x="605" y="2131"/>
                      </a:lnTo>
                      <a:lnTo>
                        <a:pt x="605" y="2131"/>
                      </a:lnTo>
                      <a:lnTo>
                        <a:pt x="608" y="2163"/>
                      </a:lnTo>
                      <a:lnTo>
                        <a:pt x="610" y="2202"/>
                      </a:lnTo>
                      <a:lnTo>
                        <a:pt x="610" y="2290"/>
                      </a:lnTo>
                      <a:lnTo>
                        <a:pt x="610" y="2381"/>
                      </a:lnTo>
                      <a:lnTo>
                        <a:pt x="606" y="2469"/>
                      </a:lnTo>
                      <a:lnTo>
                        <a:pt x="606" y="246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800">
                    <a:latin typeface="Microsoft YaHei" charset="-122"/>
                    <a:ea typeface="Microsoft YaHei" charset="-122"/>
                    <a:cs typeface="Microsoft YaHei" charset="-122"/>
                  </a:endParaRPr>
                </a:p>
              </p:txBody>
            </p:sp>
            <p:sp>
              <p:nvSpPr>
                <p:cNvPr id="54" name="Freeform: Shape 54"/>
                <p:cNvSpPr>
                  <a:spLocks/>
                </p:cNvSpPr>
                <p:nvPr/>
              </p:nvSpPr>
              <p:spPr bwMode="auto">
                <a:xfrm>
                  <a:off x="5891213" y="2990850"/>
                  <a:ext cx="222250" cy="309563"/>
                </a:xfrm>
                <a:custGeom>
                  <a:avLst/>
                  <a:gdLst>
                    <a:gd name="T0" fmla="*/ 6 w 280"/>
                    <a:gd name="T1" fmla="*/ 71 h 390"/>
                    <a:gd name="T2" fmla="*/ 6 w 280"/>
                    <a:gd name="T3" fmla="*/ 75 h 390"/>
                    <a:gd name="T4" fmla="*/ 30 w 280"/>
                    <a:gd name="T5" fmla="*/ 205 h 390"/>
                    <a:gd name="T6" fmla="*/ 53 w 280"/>
                    <a:gd name="T7" fmla="*/ 355 h 390"/>
                    <a:gd name="T8" fmla="*/ 54 w 280"/>
                    <a:gd name="T9" fmla="*/ 362 h 390"/>
                    <a:gd name="T10" fmla="*/ 64 w 280"/>
                    <a:gd name="T11" fmla="*/ 379 h 390"/>
                    <a:gd name="T12" fmla="*/ 71 w 280"/>
                    <a:gd name="T13" fmla="*/ 385 h 390"/>
                    <a:gd name="T14" fmla="*/ 94 w 280"/>
                    <a:gd name="T15" fmla="*/ 390 h 390"/>
                    <a:gd name="T16" fmla="*/ 107 w 280"/>
                    <a:gd name="T17" fmla="*/ 388 h 390"/>
                    <a:gd name="T18" fmla="*/ 133 w 280"/>
                    <a:gd name="T19" fmla="*/ 379 h 390"/>
                    <a:gd name="T20" fmla="*/ 176 w 280"/>
                    <a:gd name="T21" fmla="*/ 360 h 390"/>
                    <a:gd name="T22" fmla="*/ 211 w 280"/>
                    <a:gd name="T23" fmla="*/ 338 h 390"/>
                    <a:gd name="T24" fmla="*/ 237 w 280"/>
                    <a:gd name="T25" fmla="*/ 315 h 390"/>
                    <a:gd name="T26" fmla="*/ 256 w 280"/>
                    <a:gd name="T27" fmla="*/ 293 h 390"/>
                    <a:gd name="T28" fmla="*/ 269 w 280"/>
                    <a:gd name="T29" fmla="*/ 271 h 390"/>
                    <a:gd name="T30" fmla="*/ 278 w 280"/>
                    <a:gd name="T31" fmla="*/ 239 h 390"/>
                    <a:gd name="T32" fmla="*/ 280 w 280"/>
                    <a:gd name="T33" fmla="*/ 218 h 390"/>
                    <a:gd name="T34" fmla="*/ 275 w 280"/>
                    <a:gd name="T35" fmla="*/ 179 h 390"/>
                    <a:gd name="T36" fmla="*/ 263 w 280"/>
                    <a:gd name="T37" fmla="*/ 144 h 390"/>
                    <a:gd name="T38" fmla="*/ 245 w 280"/>
                    <a:gd name="T39" fmla="*/ 110 h 390"/>
                    <a:gd name="T40" fmla="*/ 219 w 280"/>
                    <a:gd name="T41" fmla="*/ 80 h 390"/>
                    <a:gd name="T42" fmla="*/ 187 w 280"/>
                    <a:gd name="T43" fmla="*/ 54 h 390"/>
                    <a:gd name="T44" fmla="*/ 148 w 280"/>
                    <a:gd name="T45" fmla="*/ 32 h 390"/>
                    <a:gd name="T46" fmla="*/ 103 w 280"/>
                    <a:gd name="T47" fmla="*/ 15 h 390"/>
                    <a:gd name="T48" fmla="*/ 51 w 280"/>
                    <a:gd name="T49" fmla="*/ 2 h 390"/>
                    <a:gd name="T50" fmla="*/ 41 w 280"/>
                    <a:gd name="T51" fmla="*/ 0 h 390"/>
                    <a:gd name="T52" fmla="*/ 21 w 280"/>
                    <a:gd name="T53" fmla="*/ 6 h 390"/>
                    <a:gd name="T54" fmla="*/ 13 w 280"/>
                    <a:gd name="T55" fmla="*/ 13 h 390"/>
                    <a:gd name="T56" fmla="*/ 2 w 280"/>
                    <a:gd name="T57" fmla="*/ 30 h 390"/>
                    <a:gd name="T58" fmla="*/ 2 w 280"/>
                    <a:gd name="T59" fmla="*/ 50 h 390"/>
                    <a:gd name="T60" fmla="*/ 6 w 280"/>
                    <a:gd name="T61" fmla="*/ 71 h 390"/>
                    <a:gd name="T62" fmla="*/ 129 w 280"/>
                    <a:gd name="T63" fmla="*/ 289 h 390"/>
                    <a:gd name="T64" fmla="*/ 114 w 280"/>
                    <a:gd name="T65" fmla="*/ 192 h 390"/>
                    <a:gd name="T66" fmla="*/ 97 w 280"/>
                    <a:gd name="T67" fmla="*/ 103 h 390"/>
                    <a:gd name="T68" fmla="*/ 140 w 280"/>
                    <a:gd name="T69" fmla="*/ 123 h 390"/>
                    <a:gd name="T70" fmla="*/ 170 w 280"/>
                    <a:gd name="T71" fmla="*/ 151 h 390"/>
                    <a:gd name="T72" fmla="*/ 189 w 280"/>
                    <a:gd name="T73" fmla="*/ 183 h 390"/>
                    <a:gd name="T74" fmla="*/ 196 w 280"/>
                    <a:gd name="T75" fmla="*/ 220 h 390"/>
                    <a:gd name="T76" fmla="*/ 194 w 280"/>
                    <a:gd name="T77" fmla="*/ 231 h 390"/>
                    <a:gd name="T78" fmla="*/ 183 w 280"/>
                    <a:gd name="T79" fmla="*/ 252 h 390"/>
                    <a:gd name="T80" fmla="*/ 165 w 280"/>
                    <a:gd name="T81" fmla="*/ 269 h 390"/>
                    <a:gd name="T82" fmla="*/ 129 w 280"/>
                    <a:gd name="T83" fmla="*/ 28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0" h="390">
                      <a:moveTo>
                        <a:pt x="6" y="71"/>
                      </a:moveTo>
                      <a:lnTo>
                        <a:pt x="6" y="71"/>
                      </a:lnTo>
                      <a:lnTo>
                        <a:pt x="6" y="75"/>
                      </a:lnTo>
                      <a:lnTo>
                        <a:pt x="6" y="75"/>
                      </a:lnTo>
                      <a:lnTo>
                        <a:pt x="19" y="136"/>
                      </a:lnTo>
                      <a:lnTo>
                        <a:pt x="30" y="205"/>
                      </a:lnTo>
                      <a:lnTo>
                        <a:pt x="41" y="276"/>
                      </a:lnTo>
                      <a:lnTo>
                        <a:pt x="53" y="355"/>
                      </a:lnTo>
                      <a:lnTo>
                        <a:pt x="53" y="355"/>
                      </a:lnTo>
                      <a:lnTo>
                        <a:pt x="54" y="362"/>
                      </a:lnTo>
                      <a:lnTo>
                        <a:pt x="58" y="371"/>
                      </a:lnTo>
                      <a:lnTo>
                        <a:pt x="64" y="379"/>
                      </a:lnTo>
                      <a:lnTo>
                        <a:pt x="71" y="385"/>
                      </a:lnTo>
                      <a:lnTo>
                        <a:pt x="71" y="385"/>
                      </a:lnTo>
                      <a:lnTo>
                        <a:pt x="82" y="388"/>
                      </a:lnTo>
                      <a:lnTo>
                        <a:pt x="94" y="390"/>
                      </a:lnTo>
                      <a:lnTo>
                        <a:pt x="94" y="390"/>
                      </a:lnTo>
                      <a:lnTo>
                        <a:pt x="107" y="388"/>
                      </a:lnTo>
                      <a:lnTo>
                        <a:pt x="107" y="388"/>
                      </a:lnTo>
                      <a:lnTo>
                        <a:pt x="133" y="379"/>
                      </a:lnTo>
                      <a:lnTo>
                        <a:pt x="155" y="370"/>
                      </a:lnTo>
                      <a:lnTo>
                        <a:pt x="176" y="360"/>
                      </a:lnTo>
                      <a:lnTo>
                        <a:pt x="194" y="349"/>
                      </a:lnTo>
                      <a:lnTo>
                        <a:pt x="211" y="338"/>
                      </a:lnTo>
                      <a:lnTo>
                        <a:pt x="226" y="327"/>
                      </a:lnTo>
                      <a:lnTo>
                        <a:pt x="237" y="315"/>
                      </a:lnTo>
                      <a:lnTo>
                        <a:pt x="249" y="304"/>
                      </a:lnTo>
                      <a:lnTo>
                        <a:pt x="256" y="293"/>
                      </a:lnTo>
                      <a:lnTo>
                        <a:pt x="263" y="282"/>
                      </a:lnTo>
                      <a:lnTo>
                        <a:pt x="269" y="271"/>
                      </a:lnTo>
                      <a:lnTo>
                        <a:pt x="273" y="259"/>
                      </a:lnTo>
                      <a:lnTo>
                        <a:pt x="278" y="239"/>
                      </a:lnTo>
                      <a:lnTo>
                        <a:pt x="280" y="218"/>
                      </a:lnTo>
                      <a:lnTo>
                        <a:pt x="280" y="218"/>
                      </a:lnTo>
                      <a:lnTo>
                        <a:pt x="278" y="200"/>
                      </a:lnTo>
                      <a:lnTo>
                        <a:pt x="275" y="179"/>
                      </a:lnTo>
                      <a:lnTo>
                        <a:pt x="271" y="161"/>
                      </a:lnTo>
                      <a:lnTo>
                        <a:pt x="263" y="144"/>
                      </a:lnTo>
                      <a:lnTo>
                        <a:pt x="254" y="125"/>
                      </a:lnTo>
                      <a:lnTo>
                        <a:pt x="245" y="110"/>
                      </a:lnTo>
                      <a:lnTo>
                        <a:pt x="234" y="95"/>
                      </a:lnTo>
                      <a:lnTo>
                        <a:pt x="219" y="80"/>
                      </a:lnTo>
                      <a:lnTo>
                        <a:pt x="204" y="67"/>
                      </a:lnTo>
                      <a:lnTo>
                        <a:pt x="187" y="54"/>
                      </a:lnTo>
                      <a:lnTo>
                        <a:pt x="168" y="43"/>
                      </a:lnTo>
                      <a:lnTo>
                        <a:pt x="148" y="32"/>
                      </a:lnTo>
                      <a:lnTo>
                        <a:pt x="125" y="22"/>
                      </a:lnTo>
                      <a:lnTo>
                        <a:pt x="103" y="15"/>
                      </a:lnTo>
                      <a:lnTo>
                        <a:pt x="79" y="8"/>
                      </a:lnTo>
                      <a:lnTo>
                        <a:pt x="51" y="2"/>
                      </a:lnTo>
                      <a:lnTo>
                        <a:pt x="51" y="2"/>
                      </a:lnTo>
                      <a:lnTo>
                        <a:pt x="41" y="0"/>
                      </a:lnTo>
                      <a:lnTo>
                        <a:pt x="30" y="2"/>
                      </a:lnTo>
                      <a:lnTo>
                        <a:pt x="21" y="6"/>
                      </a:lnTo>
                      <a:lnTo>
                        <a:pt x="13" y="13"/>
                      </a:lnTo>
                      <a:lnTo>
                        <a:pt x="13" y="13"/>
                      </a:lnTo>
                      <a:lnTo>
                        <a:pt x="8" y="21"/>
                      </a:lnTo>
                      <a:lnTo>
                        <a:pt x="2" y="30"/>
                      </a:lnTo>
                      <a:lnTo>
                        <a:pt x="0" y="39"/>
                      </a:lnTo>
                      <a:lnTo>
                        <a:pt x="2" y="50"/>
                      </a:lnTo>
                      <a:lnTo>
                        <a:pt x="2" y="50"/>
                      </a:lnTo>
                      <a:lnTo>
                        <a:pt x="6" y="71"/>
                      </a:lnTo>
                      <a:lnTo>
                        <a:pt x="6" y="71"/>
                      </a:lnTo>
                      <a:close/>
                      <a:moveTo>
                        <a:pt x="129" y="289"/>
                      </a:moveTo>
                      <a:lnTo>
                        <a:pt x="129" y="289"/>
                      </a:lnTo>
                      <a:lnTo>
                        <a:pt x="114" y="192"/>
                      </a:lnTo>
                      <a:lnTo>
                        <a:pt x="97" y="103"/>
                      </a:lnTo>
                      <a:lnTo>
                        <a:pt x="97" y="103"/>
                      </a:lnTo>
                      <a:lnTo>
                        <a:pt x="120" y="112"/>
                      </a:lnTo>
                      <a:lnTo>
                        <a:pt x="140" y="123"/>
                      </a:lnTo>
                      <a:lnTo>
                        <a:pt x="157" y="136"/>
                      </a:lnTo>
                      <a:lnTo>
                        <a:pt x="170" y="151"/>
                      </a:lnTo>
                      <a:lnTo>
                        <a:pt x="181" y="166"/>
                      </a:lnTo>
                      <a:lnTo>
                        <a:pt x="189" y="183"/>
                      </a:lnTo>
                      <a:lnTo>
                        <a:pt x="194" y="202"/>
                      </a:lnTo>
                      <a:lnTo>
                        <a:pt x="196" y="220"/>
                      </a:lnTo>
                      <a:lnTo>
                        <a:pt x="196" y="220"/>
                      </a:lnTo>
                      <a:lnTo>
                        <a:pt x="194" y="231"/>
                      </a:lnTo>
                      <a:lnTo>
                        <a:pt x="191" y="241"/>
                      </a:lnTo>
                      <a:lnTo>
                        <a:pt x="183" y="252"/>
                      </a:lnTo>
                      <a:lnTo>
                        <a:pt x="174" y="259"/>
                      </a:lnTo>
                      <a:lnTo>
                        <a:pt x="165" y="269"/>
                      </a:lnTo>
                      <a:lnTo>
                        <a:pt x="153" y="276"/>
                      </a:lnTo>
                      <a:lnTo>
                        <a:pt x="129" y="289"/>
                      </a:lnTo>
                      <a:lnTo>
                        <a:pt x="129" y="28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800">
                    <a:latin typeface="Microsoft YaHei" charset="-122"/>
                    <a:ea typeface="Microsoft YaHei" charset="-122"/>
                    <a:cs typeface="Microsoft YaHei" charset="-122"/>
                  </a:endParaRPr>
                </a:p>
              </p:txBody>
            </p:sp>
            <p:sp>
              <p:nvSpPr>
                <p:cNvPr id="55" name="Freeform: Shape 55"/>
                <p:cNvSpPr>
                  <a:spLocks/>
                </p:cNvSpPr>
                <p:nvPr/>
              </p:nvSpPr>
              <p:spPr bwMode="auto">
                <a:xfrm>
                  <a:off x="5487988" y="2235200"/>
                  <a:ext cx="101600" cy="161925"/>
                </a:xfrm>
                <a:custGeom>
                  <a:avLst/>
                  <a:gdLst>
                    <a:gd name="T0" fmla="*/ 71 w 127"/>
                    <a:gd name="T1" fmla="*/ 0 h 204"/>
                    <a:gd name="T2" fmla="*/ 71 w 127"/>
                    <a:gd name="T3" fmla="*/ 0 h 204"/>
                    <a:gd name="T4" fmla="*/ 58 w 127"/>
                    <a:gd name="T5" fmla="*/ 0 h 204"/>
                    <a:gd name="T6" fmla="*/ 46 w 127"/>
                    <a:gd name="T7" fmla="*/ 4 h 204"/>
                    <a:gd name="T8" fmla="*/ 35 w 127"/>
                    <a:gd name="T9" fmla="*/ 10 h 204"/>
                    <a:gd name="T10" fmla="*/ 26 w 127"/>
                    <a:gd name="T11" fmla="*/ 15 h 204"/>
                    <a:gd name="T12" fmla="*/ 18 w 127"/>
                    <a:gd name="T13" fmla="*/ 25 h 204"/>
                    <a:gd name="T14" fmla="*/ 11 w 127"/>
                    <a:gd name="T15" fmla="*/ 34 h 204"/>
                    <a:gd name="T16" fmla="*/ 7 w 127"/>
                    <a:gd name="T17" fmla="*/ 47 h 204"/>
                    <a:gd name="T18" fmla="*/ 5 w 127"/>
                    <a:gd name="T19" fmla="*/ 58 h 204"/>
                    <a:gd name="T20" fmla="*/ 0 w 127"/>
                    <a:gd name="T21" fmla="*/ 137 h 204"/>
                    <a:gd name="T22" fmla="*/ 0 w 127"/>
                    <a:gd name="T23" fmla="*/ 137 h 204"/>
                    <a:gd name="T24" fmla="*/ 0 w 127"/>
                    <a:gd name="T25" fmla="*/ 150 h 204"/>
                    <a:gd name="T26" fmla="*/ 2 w 127"/>
                    <a:gd name="T27" fmla="*/ 161 h 204"/>
                    <a:gd name="T28" fmla="*/ 7 w 127"/>
                    <a:gd name="T29" fmla="*/ 172 h 204"/>
                    <a:gd name="T30" fmla="*/ 13 w 127"/>
                    <a:gd name="T31" fmla="*/ 181 h 204"/>
                    <a:gd name="T32" fmla="*/ 22 w 127"/>
                    <a:gd name="T33" fmla="*/ 191 h 204"/>
                    <a:gd name="T34" fmla="*/ 32 w 127"/>
                    <a:gd name="T35" fmla="*/ 196 h 204"/>
                    <a:gd name="T36" fmla="*/ 43 w 127"/>
                    <a:gd name="T37" fmla="*/ 202 h 204"/>
                    <a:gd name="T38" fmla="*/ 56 w 127"/>
                    <a:gd name="T39" fmla="*/ 204 h 204"/>
                    <a:gd name="T40" fmla="*/ 56 w 127"/>
                    <a:gd name="T41" fmla="*/ 204 h 204"/>
                    <a:gd name="T42" fmla="*/ 69 w 127"/>
                    <a:gd name="T43" fmla="*/ 204 h 204"/>
                    <a:gd name="T44" fmla="*/ 80 w 127"/>
                    <a:gd name="T45" fmla="*/ 200 h 204"/>
                    <a:gd name="T46" fmla="*/ 91 w 127"/>
                    <a:gd name="T47" fmla="*/ 194 h 204"/>
                    <a:gd name="T48" fmla="*/ 101 w 127"/>
                    <a:gd name="T49" fmla="*/ 189 h 204"/>
                    <a:gd name="T50" fmla="*/ 108 w 127"/>
                    <a:gd name="T51" fmla="*/ 179 h 204"/>
                    <a:gd name="T52" fmla="*/ 114 w 127"/>
                    <a:gd name="T53" fmla="*/ 170 h 204"/>
                    <a:gd name="T54" fmla="*/ 119 w 127"/>
                    <a:gd name="T55" fmla="*/ 157 h 204"/>
                    <a:gd name="T56" fmla="*/ 121 w 127"/>
                    <a:gd name="T57" fmla="*/ 146 h 204"/>
                    <a:gd name="T58" fmla="*/ 127 w 127"/>
                    <a:gd name="T59" fmla="*/ 68 h 204"/>
                    <a:gd name="T60" fmla="*/ 127 w 127"/>
                    <a:gd name="T61" fmla="*/ 68 h 204"/>
                    <a:gd name="T62" fmla="*/ 127 w 127"/>
                    <a:gd name="T63" fmla="*/ 54 h 204"/>
                    <a:gd name="T64" fmla="*/ 123 w 127"/>
                    <a:gd name="T65" fmla="*/ 43 h 204"/>
                    <a:gd name="T66" fmla="*/ 119 w 127"/>
                    <a:gd name="T67" fmla="*/ 32 h 204"/>
                    <a:gd name="T68" fmla="*/ 112 w 127"/>
                    <a:gd name="T69" fmla="*/ 23 h 204"/>
                    <a:gd name="T70" fmla="*/ 104 w 127"/>
                    <a:gd name="T71" fmla="*/ 13 h 204"/>
                    <a:gd name="T72" fmla="*/ 95 w 127"/>
                    <a:gd name="T73" fmla="*/ 8 h 204"/>
                    <a:gd name="T74" fmla="*/ 84 w 127"/>
                    <a:gd name="T75" fmla="*/ 2 h 204"/>
                    <a:gd name="T76" fmla="*/ 71 w 127"/>
                    <a:gd name="T77" fmla="*/ 0 h 204"/>
                    <a:gd name="T78" fmla="*/ 71 w 127"/>
                    <a:gd name="T7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04">
                      <a:moveTo>
                        <a:pt x="71" y="0"/>
                      </a:moveTo>
                      <a:lnTo>
                        <a:pt x="71" y="0"/>
                      </a:lnTo>
                      <a:lnTo>
                        <a:pt x="58" y="0"/>
                      </a:lnTo>
                      <a:lnTo>
                        <a:pt x="46" y="4"/>
                      </a:lnTo>
                      <a:lnTo>
                        <a:pt x="35" y="10"/>
                      </a:lnTo>
                      <a:lnTo>
                        <a:pt x="26" y="15"/>
                      </a:lnTo>
                      <a:lnTo>
                        <a:pt x="18" y="25"/>
                      </a:lnTo>
                      <a:lnTo>
                        <a:pt x="11" y="34"/>
                      </a:lnTo>
                      <a:lnTo>
                        <a:pt x="7" y="47"/>
                      </a:lnTo>
                      <a:lnTo>
                        <a:pt x="5" y="58"/>
                      </a:lnTo>
                      <a:lnTo>
                        <a:pt x="0" y="137"/>
                      </a:lnTo>
                      <a:lnTo>
                        <a:pt x="0" y="137"/>
                      </a:lnTo>
                      <a:lnTo>
                        <a:pt x="0" y="150"/>
                      </a:lnTo>
                      <a:lnTo>
                        <a:pt x="2" y="161"/>
                      </a:lnTo>
                      <a:lnTo>
                        <a:pt x="7" y="172"/>
                      </a:lnTo>
                      <a:lnTo>
                        <a:pt x="13" y="181"/>
                      </a:lnTo>
                      <a:lnTo>
                        <a:pt x="22" y="191"/>
                      </a:lnTo>
                      <a:lnTo>
                        <a:pt x="32" y="196"/>
                      </a:lnTo>
                      <a:lnTo>
                        <a:pt x="43" y="202"/>
                      </a:lnTo>
                      <a:lnTo>
                        <a:pt x="56" y="204"/>
                      </a:lnTo>
                      <a:lnTo>
                        <a:pt x="56" y="204"/>
                      </a:lnTo>
                      <a:lnTo>
                        <a:pt x="69" y="204"/>
                      </a:lnTo>
                      <a:lnTo>
                        <a:pt x="80" y="200"/>
                      </a:lnTo>
                      <a:lnTo>
                        <a:pt x="91" y="194"/>
                      </a:lnTo>
                      <a:lnTo>
                        <a:pt x="101" y="189"/>
                      </a:lnTo>
                      <a:lnTo>
                        <a:pt x="108" y="179"/>
                      </a:lnTo>
                      <a:lnTo>
                        <a:pt x="114" y="170"/>
                      </a:lnTo>
                      <a:lnTo>
                        <a:pt x="119" y="157"/>
                      </a:lnTo>
                      <a:lnTo>
                        <a:pt x="121" y="146"/>
                      </a:lnTo>
                      <a:lnTo>
                        <a:pt x="127" y="68"/>
                      </a:lnTo>
                      <a:lnTo>
                        <a:pt x="127" y="68"/>
                      </a:lnTo>
                      <a:lnTo>
                        <a:pt x="127" y="54"/>
                      </a:lnTo>
                      <a:lnTo>
                        <a:pt x="123" y="43"/>
                      </a:lnTo>
                      <a:lnTo>
                        <a:pt x="119" y="32"/>
                      </a:lnTo>
                      <a:lnTo>
                        <a:pt x="112" y="23"/>
                      </a:lnTo>
                      <a:lnTo>
                        <a:pt x="104" y="13"/>
                      </a:lnTo>
                      <a:lnTo>
                        <a:pt x="95" y="8"/>
                      </a:lnTo>
                      <a:lnTo>
                        <a:pt x="84" y="2"/>
                      </a:lnTo>
                      <a:lnTo>
                        <a:pt x="71" y="0"/>
                      </a:lnTo>
                      <a:lnTo>
                        <a:pt x="7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800">
                    <a:latin typeface="Microsoft YaHei" charset="-122"/>
                    <a:ea typeface="Microsoft YaHei" charset="-122"/>
                    <a:cs typeface="Microsoft YaHei" charset="-122"/>
                  </a:endParaRPr>
                </a:p>
              </p:txBody>
            </p:sp>
            <p:sp>
              <p:nvSpPr>
                <p:cNvPr id="56" name="Freeform: Shape 56"/>
                <p:cNvSpPr>
                  <a:spLocks/>
                </p:cNvSpPr>
                <p:nvPr/>
              </p:nvSpPr>
              <p:spPr bwMode="auto">
                <a:xfrm>
                  <a:off x="5875338" y="2235200"/>
                  <a:ext cx="100013" cy="161925"/>
                </a:xfrm>
                <a:custGeom>
                  <a:avLst/>
                  <a:gdLst>
                    <a:gd name="T0" fmla="*/ 56 w 127"/>
                    <a:gd name="T1" fmla="*/ 0 h 204"/>
                    <a:gd name="T2" fmla="*/ 56 w 127"/>
                    <a:gd name="T3" fmla="*/ 0 h 204"/>
                    <a:gd name="T4" fmla="*/ 43 w 127"/>
                    <a:gd name="T5" fmla="*/ 2 h 204"/>
                    <a:gd name="T6" fmla="*/ 32 w 127"/>
                    <a:gd name="T7" fmla="*/ 8 h 204"/>
                    <a:gd name="T8" fmla="*/ 22 w 127"/>
                    <a:gd name="T9" fmla="*/ 13 h 204"/>
                    <a:gd name="T10" fmla="*/ 13 w 127"/>
                    <a:gd name="T11" fmla="*/ 23 h 204"/>
                    <a:gd name="T12" fmla="*/ 7 w 127"/>
                    <a:gd name="T13" fmla="*/ 32 h 204"/>
                    <a:gd name="T14" fmla="*/ 4 w 127"/>
                    <a:gd name="T15" fmla="*/ 43 h 204"/>
                    <a:gd name="T16" fmla="*/ 0 w 127"/>
                    <a:gd name="T17" fmla="*/ 54 h 204"/>
                    <a:gd name="T18" fmla="*/ 0 w 127"/>
                    <a:gd name="T19" fmla="*/ 68 h 204"/>
                    <a:gd name="T20" fmla="*/ 5 w 127"/>
                    <a:gd name="T21" fmla="*/ 146 h 204"/>
                    <a:gd name="T22" fmla="*/ 5 w 127"/>
                    <a:gd name="T23" fmla="*/ 146 h 204"/>
                    <a:gd name="T24" fmla="*/ 7 w 127"/>
                    <a:gd name="T25" fmla="*/ 157 h 204"/>
                    <a:gd name="T26" fmla="*/ 13 w 127"/>
                    <a:gd name="T27" fmla="*/ 170 h 204"/>
                    <a:gd name="T28" fmla="*/ 18 w 127"/>
                    <a:gd name="T29" fmla="*/ 179 h 204"/>
                    <a:gd name="T30" fmla="*/ 26 w 127"/>
                    <a:gd name="T31" fmla="*/ 189 h 204"/>
                    <a:gd name="T32" fmla="*/ 35 w 127"/>
                    <a:gd name="T33" fmla="*/ 194 h 204"/>
                    <a:gd name="T34" fmla="*/ 46 w 127"/>
                    <a:gd name="T35" fmla="*/ 200 h 204"/>
                    <a:gd name="T36" fmla="*/ 58 w 127"/>
                    <a:gd name="T37" fmla="*/ 204 h 204"/>
                    <a:gd name="T38" fmla="*/ 71 w 127"/>
                    <a:gd name="T39" fmla="*/ 204 h 204"/>
                    <a:gd name="T40" fmla="*/ 71 w 127"/>
                    <a:gd name="T41" fmla="*/ 204 h 204"/>
                    <a:gd name="T42" fmla="*/ 84 w 127"/>
                    <a:gd name="T43" fmla="*/ 202 h 204"/>
                    <a:gd name="T44" fmla="*/ 95 w 127"/>
                    <a:gd name="T45" fmla="*/ 196 h 204"/>
                    <a:gd name="T46" fmla="*/ 104 w 127"/>
                    <a:gd name="T47" fmla="*/ 191 h 204"/>
                    <a:gd name="T48" fmla="*/ 114 w 127"/>
                    <a:gd name="T49" fmla="*/ 181 h 204"/>
                    <a:gd name="T50" fmla="*/ 119 w 127"/>
                    <a:gd name="T51" fmla="*/ 172 h 204"/>
                    <a:gd name="T52" fmla="*/ 125 w 127"/>
                    <a:gd name="T53" fmla="*/ 161 h 204"/>
                    <a:gd name="T54" fmla="*/ 127 w 127"/>
                    <a:gd name="T55" fmla="*/ 150 h 204"/>
                    <a:gd name="T56" fmla="*/ 127 w 127"/>
                    <a:gd name="T57" fmla="*/ 137 h 204"/>
                    <a:gd name="T58" fmla="*/ 121 w 127"/>
                    <a:gd name="T59" fmla="*/ 58 h 204"/>
                    <a:gd name="T60" fmla="*/ 121 w 127"/>
                    <a:gd name="T61" fmla="*/ 58 h 204"/>
                    <a:gd name="T62" fmla="*/ 119 w 127"/>
                    <a:gd name="T63" fmla="*/ 47 h 204"/>
                    <a:gd name="T64" fmla="*/ 114 w 127"/>
                    <a:gd name="T65" fmla="*/ 34 h 204"/>
                    <a:gd name="T66" fmla="*/ 108 w 127"/>
                    <a:gd name="T67" fmla="*/ 25 h 204"/>
                    <a:gd name="T68" fmla="*/ 101 w 127"/>
                    <a:gd name="T69" fmla="*/ 15 h 204"/>
                    <a:gd name="T70" fmla="*/ 91 w 127"/>
                    <a:gd name="T71" fmla="*/ 10 h 204"/>
                    <a:gd name="T72" fmla="*/ 80 w 127"/>
                    <a:gd name="T73" fmla="*/ 4 h 204"/>
                    <a:gd name="T74" fmla="*/ 69 w 127"/>
                    <a:gd name="T75" fmla="*/ 0 h 204"/>
                    <a:gd name="T76" fmla="*/ 56 w 127"/>
                    <a:gd name="T77" fmla="*/ 0 h 204"/>
                    <a:gd name="T78" fmla="*/ 56 w 127"/>
                    <a:gd name="T7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 h="204">
                      <a:moveTo>
                        <a:pt x="56" y="0"/>
                      </a:moveTo>
                      <a:lnTo>
                        <a:pt x="56" y="0"/>
                      </a:lnTo>
                      <a:lnTo>
                        <a:pt x="43" y="2"/>
                      </a:lnTo>
                      <a:lnTo>
                        <a:pt x="32" y="8"/>
                      </a:lnTo>
                      <a:lnTo>
                        <a:pt x="22" y="13"/>
                      </a:lnTo>
                      <a:lnTo>
                        <a:pt x="13" y="23"/>
                      </a:lnTo>
                      <a:lnTo>
                        <a:pt x="7" y="32"/>
                      </a:lnTo>
                      <a:lnTo>
                        <a:pt x="4" y="43"/>
                      </a:lnTo>
                      <a:lnTo>
                        <a:pt x="0" y="54"/>
                      </a:lnTo>
                      <a:lnTo>
                        <a:pt x="0" y="68"/>
                      </a:lnTo>
                      <a:lnTo>
                        <a:pt x="5" y="146"/>
                      </a:lnTo>
                      <a:lnTo>
                        <a:pt x="5" y="146"/>
                      </a:lnTo>
                      <a:lnTo>
                        <a:pt x="7" y="157"/>
                      </a:lnTo>
                      <a:lnTo>
                        <a:pt x="13" y="170"/>
                      </a:lnTo>
                      <a:lnTo>
                        <a:pt x="18" y="179"/>
                      </a:lnTo>
                      <a:lnTo>
                        <a:pt x="26" y="189"/>
                      </a:lnTo>
                      <a:lnTo>
                        <a:pt x="35" y="194"/>
                      </a:lnTo>
                      <a:lnTo>
                        <a:pt x="46" y="200"/>
                      </a:lnTo>
                      <a:lnTo>
                        <a:pt x="58" y="204"/>
                      </a:lnTo>
                      <a:lnTo>
                        <a:pt x="71" y="204"/>
                      </a:lnTo>
                      <a:lnTo>
                        <a:pt x="71" y="204"/>
                      </a:lnTo>
                      <a:lnTo>
                        <a:pt x="84" y="202"/>
                      </a:lnTo>
                      <a:lnTo>
                        <a:pt x="95" y="196"/>
                      </a:lnTo>
                      <a:lnTo>
                        <a:pt x="104" y="191"/>
                      </a:lnTo>
                      <a:lnTo>
                        <a:pt x="114" y="181"/>
                      </a:lnTo>
                      <a:lnTo>
                        <a:pt x="119" y="172"/>
                      </a:lnTo>
                      <a:lnTo>
                        <a:pt x="125" y="161"/>
                      </a:lnTo>
                      <a:lnTo>
                        <a:pt x="127" y="150"/>
                      </a:lnTo>
                      <a:lnTo>
                        <a:pt x="127" y="137"/>
                      </a:lnTo>
                      <a:lnTo>
                        <a:pt x="121" y="58"/>
                      </a:lnTo>
                      <a:lnTo>
                        <a:pt x="121" y="58"/>
                      </a:lnTo>
                      <a:lnTo>
                        <a:pt x="119" y="47"/>
                      </a:lnTo>
                      <a:lnTo>
                        <a:pt x="114" y="34"/>
                      </a:lnTo>
                      <a:lnTo>
                        <a:pt x="108" y="25"/>
                      </a:lnTo>
                      <a:lnTo>
                        <a:pt x="101" y="15"/>
                      </a:lnTo>
                      <a:lnTo>
                        <a:pt x="91" y="10"/>
                      </a:lnTo>
                      <a:lnTo>
                        <a:pt x="80" y="4"/>
                      </a:lnTo>
                      <a:lnTo>
                        <a:pt x="69" y="0"/>
                      </a:lnTo>
                      <a:lnTo>
                        <a:pt x="56" y="0"/>
                      </a:lnTo>
                      <a:lnTo>
                        <a:pt x="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800">
                    <a:latin typeface="Microsoft YaHei" charset="-122"/>
                    <a:ea typeface="Microsoft YaHei" charset="-122"/>
                    <a:cs typeface="Microsoft YaHei" charset="-122"/>
                  </a:endParaRPr>
                </a:p>
              </p:txBody>
            </p:sp>
          </p:grpSp>
          <p:sp>
            <p:nvSpPr>
              <p:cNvPr id="32" name="Freeform: Shape 57"/>
              <p:cNvSpPr>
                <a:spLocks/>
              </p:cNvSpPr>
              <p:nvPr/>
            </p:nvSpPr>
            <p:spPr bwMode="auto">
              <a:xfrm>
                <a:off x="8674741" y="1719475"/>
                <a:ext cx="223473" cy="4109346"/>
              </a:xfrm>
              <a:custGeom>
                <a:avLst/>
                <a:gdLst>
                  <a:gd name="T0" fmla="*/ 351 w 351"/>
                  <a:gd name="T1" fmla="*/ 6436 h 6436"/>
                  <a:gd name="T2" fmla="*/ 267 w 351"/>
                  <a:gd name="T3" fmla="*/ 6436 h 6436"/>
                  <a:gd name="T4" fmla="*/ 267 w 351"/>
                  <a:gd name="T5" fmla="*/ 175 h 6436"/>
                  <a:gd name="T6" fmla="*/ 267 w 351"/>
                  <a:gd name="T7" fmla="*/ 175 h 6436"/>
                  <a:gd name="T8" fmla="*/ 265 w 351"/>
                  <a:gd name="T9" fmla="*/ 157 h 6436"/>
                  <a:gd name="T10" fmla="*/ 259 w 351"/>
                  <a:gd name="T11" fmla="*/ 140 h 6436"/>
                  <a:gd name="T12" fmla="*/ 252 w 351"/>
                  <a:gd name="T13" fmla="*/ 123 h 6436"/>
                  <a:gd name="T14" fmla="*/ 241 w 351"/>
                  <a:gd name="T15" fmla="*/ 110 h 6436"/>
                  <a:gd name="T16" fmla="*/ 226 w 351"/>
                  <a:gd name="T17" fmla="*/ 99 h 6436"/>
                  <a:gd name="T18" fmla="*/ 211 w 351"/>
                  <a:gd name="T19" fmla="*/ 90 h 6436"/>
                  <a:gd name="T20" fmla="*/ 194 w 351"/>
                  <a:gd name="T21" fmla="*/ 86 h 6436"/>
                  <a:gd name="T22" fmla="*/ 175 w 351"/>
                  <a:gd name="T23" fmla="*/ 84 h 6436"/>
                  <a:gd name="T24" fmla="*/ 175 w 351"/>
                  <a:gd name="T25" fmla="*/ 84 h 6436"/>
                  <a:gd name="T26" fmla="*/ 157 w 351"/>
                  <a:gd name="T27" fmla="*/ 86 h 6436"/>
                  <a:gd name="T28" fmla="*/ 140 w 351"/>
                  <a:gd name="T29" fmla="*/ 90 h 6436"/>
                  <a:gd name="T30" fmla="*/ 123 w 351"/>
                  <a:gd name="T31" fmla="*/ 99 h 6436"/>
                  <a:gd name="T32" fmla="*/ 110 w 351"/>
                  <a:gd name="T33" fmla="*/ 110 h 6436"/>
                  <a:gd name="T34" fmla="*/ 99 w 351"/>
                  <a:gd name="T35" fmla="*/ 123 h 6436"/>
                  <a:gd name="T36" fmla="*/ 89 w 351"/>
                  <a:gd name="T37" fmla="*/ 140 h 6436"/>
                  <a:gd name="T38" fmla="*/ 84 w 351"/>
                  <a:gd name="T39" fmla="*/ 157 h 6436"/>
                  <a:gd name="T40" fmla="*/ 82 w 351"/>
                  <a:gd name="T41" fmla="*/ 175 h 6436"/>
                  <a:gd name="T42" fmla="*/ 82 w 351"/>
                  <a:gd name="T43" fmla="*/ 6436 h 6436"/>
                  <a:gd name="T44" fmla="*/ 0 w 351"/>
                  <a:gd name="T45" fmla="*/ 6436 h 6436"/>
                  <a:gd name="T46" fmla="*/ 0 w 351"/>
                  <a:gd name="T47" fmla="*/ 175 h 6436"/>
                  <a:gd name="T48" fmla="*/ 0 w 351"/>
                  <a:gd name="T49" fmla="*/ 175 h 6436"/>
                  <a:gd name="T50" fmla="*/ 2 w 351"/>
                  <a:gd name="T51" fmla="*/ 157 h 6436"/>
                  <a:gd name="T52" fmla="*/ 4 w 351"/>
                  <a:gd name="T53" fmla="*/ 140 h 6436"/>
                  <a:gd name="T54" fmla="*/ 7 w 351"/>
                  <a:gd name="T55" fmla="*/ 123 h 6436"/>
                  <a:gd name="T56" fmla="*/ 13 w 351"/>
                  <a:gd name="T57" fmla="*/ 108 h 6436"/>
                  <a:gd name="T58" fmla="*/ 20 w 351"/>
                  <a:gd name="T59" fmla="*/ 91 h 6436"/>
                  <a:gd name="T60" fmla="*/ 30 w 351"/>
                  <a:gd name="T61" fmla="*/ 78 h 6436"/>
                  <a:gd name="T62" fmla="*/ 39 w 351"/>
                  <a:gd name="T63" fmla="*/ 63 h 6436"/>
                  <a:gd name="T64" fmla="*/ 52 w 351"/>
                  <a:gd name="T65" fmla="*/ 52 h 6436"/>
                  <a:gd name="T66" fmla="*/ 63 w 351"/>
                  <a:gd name="T67" fmla="*/ 41 h 6436"/>
                  <a:gd name="T68" fmla="*/ 76 w 351"/>
                  <a:gd name="T69" fmla="*/ 30 h 6436"/>
                  <a:gd name="T70" fmla="*/ 91 w 351"/>
                  <a:gd name="T71" fmla="*/ 22 h 6436"/>
                  <a:gd name="T72" fmla="*/ 106 w 351"/>
                  <a:gd name="T73" fmla="*/ 15 h 6436"/>
                  <a:gd name="T74" fmla="*/ 123 w 351"/>
                  <a:gd name="T75" fmla="*/ 9 h 6436"/>
                  <a:gd name="T76" fmla="*/ 140 w 351"/>
                  <a:gd name="T77" fmla="*/ 4 h 6436"/>
                  <a:gd name="T78" fmla="*/ 157 w 351"/>
                  <a:gd name="T79" fmla="*/ 2 h 6436"/>
                  <a:gd name="T80" fmla="*/ 175 w 351"/>
                  <a:gd name="T81" fmla="*/ 0 h 6436"/>
                  <a:gd name="T82" fmla="*/ 175 w 351"/>
                  <a:gd name="T83" fmla="*/ 0 h 6436"/>
                  <a:gd name="T84" fmla="*/ 192 w 351"/>
                  <a:gd name="T85" fmla="*/ 2 h 6436"/>
                  <a:gd name="T86" fmla="*/ 211 w 351"/>
                  <a:gd name="T87" fmla="*/ 4 h 6436"/>
                  <a:gd name="T88" fmla="*/ 228 w 351"/>
                  <a:gd name="T89" fmla="*/ 9 h 6436"/>
                  <a:gd name="T90" fmla="*/ 242 w 351"/>
                  <a:gd name="T91" fmla="*/ 15 h 6436"/>
                  <a:gd name="T92" fmla="*/ 257 w 351"/>
                  <a:gd name="T93" fmla="*/ 22 h 6436"/>
                  <a:gd name="T94" fmla="*/ 272 w 351"/>
                  <a:gd name="T95" fmla="*/ 30 h 6436"/>
                  <a:gd name="T96" fmla="*/ 285 w 351"/>
                  <a:gd name="T97" fmla="*/ 41 h 6436"/>
                  <a:gd name="T98" fmla="*/ 298 w 351"/>
                  <a:gd name="T99" fmla="*/ 52 h 6436"/>
                  <a:gd name="T100" fmla="*/ 310 w 351"/>
                  <a:gd name="T101" fmla="*/ 63 h 6436"/>
                  <a:gd name="T102" fmla="*/ 319 w 351"/>
                  <a:gd name="T103" fmla="*/ 78 h 6436"/>
                  <a:gd name="T104" fmla="*/ 328 w 351"/>
                  <a:gd name="T105" fmla="*/ 91 h 6436"/>
                  <a:gd name="T106" fmla="*/ 336 w 351"/>
                  <a:gd name="T107" fmla="*/ 108 h 6436"/>
                  <a:gd name="T108" fmla="*/ 341 w 351"/>
                  <a:gd name="T109" fmla="*/ 123 h 6436"/>
                  <a:gd name="T110" fmla="*/ 347 w 351"/>
                  <a:gd name="T111" fmla="*/ 140 h 6436"/>
                  <a:gd name="T112" fmla="*/ 349 w 351"/>
                  <a:gd name="T113" fmla="*/ 157 h 6436"/>
                  <a:gd name="T114" fmla="*/ 351 w 351"/>
                  <a:gd name="T115" fmla="*/ 175 h 6436"/>
                  <a:gd name="T116" fmla="*/ 351 w 351"/>
                  <a:gd name="T117" fmla="*/ 6436 h 6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1" h="6436">
                    <a:moveTo>
                      <a:pt x="351" y="6436"/>
                    </a:moveTo>
                    <a:lnTo>
                      <a:pt x="267" y="6436"/>
                    </a:lnTo>
                    <a:lnTo>
                      <a:pt x="267" y="175"/>
                    </a:lnTo>
                    <a:lnTo>
                      <a:pt x="267" y="175"/>
                    </a:lnTo>
                    <a:lnTo>
                      <a:pt x="265" y="157"/>
                    </a:lnTo>
                    <a:lnTo>
                      <a:pt x="259" y="140"/>
                    </a:lnTo>
                    <a:lnTo>
                      <a:pt x="252" y="123"/>
                    </a:lnTo>
                    <a:lnTo>
                      <a:pt x="241" y="110"/>
                    </a:lnTo>
                    <a:lnTo>
                      <a:pt x="226" y="99"/>
                    </a:lnTo>
                    <a:lnTo>
                      <a:pt x="211" y="90"/>
                    </a:lnTo>
                    <a:lnTo>
                      <a:pt x="194" y="86"/>
                    </a:lnTo>
                    <a:lnTo>
                      <a:pt x="175" y="84"/>
                    </a:lnTo>
                    <a:lnTo>
                      <a:pt x="175" y="84"/>
                    </a:lnTo>
                    <a:lnTo>
                      <a:pt x="157" y="86"/>
                    </a:lnTo>
                    <a:lnTo>
                      <a:pt x="140" y="90"/>
                    </a:lnTo>
                    <a:lnTo>
                      <a:pt x="123" y="99"/>
                    </a:lnTo>
                    <a:lnTo>
                      <a:pt x="110" y="110"/>
                    </a:lnTo>
                    <a:lnTo>
                      <a:pt x="99" y="123"/>
                    </a:lnTo>
                    <a:lnTo>
                      <a:pt x="89" y="140"/>
                    </a:lnTo>
                    <a:lnTo>
                      <a:pt x="84" y="157"/>
                    </a:lnTo>
                    <a:lnTo>
                      <a:pt x="82" y="175"/>
                    </a:lnTo>
                    <a:lnTo>
                      <a:pt x="82" y="6436"/>
                    </a:lnTo>
                    <a:lnTo>
                      <a:pt x="0" y="6436"/>
                    </a:lnTo>
                    <a:lnTo>
                      <a:pt x="0" y="175"/>
                    </a:lnTo>
                    <a:lnTo>
                      <a:pt x="0" y="175"/>
                    </a:lnTo>
                    <a:lnTo>
                      <a:pt x="2" y="157"/>
                    </a:lnTo>
                    <a:lnTo>
                      <a:pt x="4" y="140"/>
                    </a:lnTo>
                    <a:lnTo>
                      <a:pt x="7" y="123"/>
                    </a:lnTo>
                    <a:lnTo>
                      <a:pt x="13" y="108"/>
                    </a:lnTo>
                    <a:lnTo>
                      <a:pt x="20" y="91"/>
                    </a:lnTo>
                    <a:lnTo>
                      <a:pt x="30" y="78"/>
                    </a:lnTo>
                    <a:lnTo>
                      <a:pt x="39" y="63"/>
                    </a:lnTo>
                    <a:lnTo>
                      <a:pt x="52" y="52"/>
                    </a:lnTo>
                    <a:lnTo>
                      <a:pt x="63" y="41"/>
                    </a:lnTo>
                    <a:lnTo>
                      <a:pt x="76" y="30"/>
                    </a:lnTo>
                    <a:lnTo>
                      <a:pt x="91" y="22"/>
                    </a:lnTo>
                    <a:lnTo>
                      <a:pt x="106" y="15"/>
                    </a:lnTo>
                    <a:lnTo>
                      <a:pt x="123" y="9"/>
                    </a:lnTo>
                    <a:lnTo>
                      <a:pt x="140" y="4"/>
                    </a:lnTo>
                    <a:lnTo>
                      <a:pt x="157" y="2"/>
                    </a:lnTo>
                    <a:lnTo>
                      <a:pt x="175" y="0"/>
                    </a:lnTo>
                    <a:lnTo>
                      <a:pt x="175" y="0"/>
                    </a:lnTo>
                    <a:lnTo>
                      <a:pt x="192" y="2"/>
                    </a:lnTo>
                    <a:lnTo>
                      <a:pt x="211" y="4"/>
                    </a:lnTo>
                    <a:lnTo>
                      <a:pt x="228" y="9"/>
                    </a:lnTo>
                    <a:lnTo>
                      <a:pt x="242" y="15"/>
                    </a:lnTo>
                    <a:lnTo>
                      <a:pt x="257" y="22"/>
                    </a:lnTo>
                    <a:lnTo>
                      <a:pt x="272" y="30"/>
                    </a:lnTo>
                    <a:lnTo>
                      <a:pt x="285" y="41"/>
                    </a:lnTo>
                    <a:lnTo>
                      <a:pt x="298" y="52"/>
                    </a:lnTo>
                    <a:lnTo>
                      <a:pt x="310" y="63"/>
                    </a:lnTo>
                    <a:lnTo>
                      <a:pt x="319" y="78"/>
                    </a:lnTo>
                    <a:lnTo>
                      <a:pt x="328" y="91"/>
                    </a:lnTo>
                    <a:lnTo>
                      <a:pt x="336" y="108"/>
                    </a:lnTo>
                    <a:lnTo>
                      <a:pt x="341" y="123"/>
                    </a:lnTo>
                    <a:lnTo>
                      <a:pt x="347" y="140"/>
                    </a:lnTo>
                    <a:lnTo>
                      <a:pt x="349" y="157"/>
                    </a:lnTo>
                    <a:lnTo>
                      <a:pt x="351" y="175"/>
                    </a:lnTo>
                    <a:lnTo>
                      <a:pt x="351" y="6436"/>
                    </a:lnTo>
                    <a:close/>
                  </a:path>
                </a:pathLst>
              </a:custGeom>
              <a:solidFill>
                <a:schemeClr val="tx2"/>
              </a:solidFill>
              <a:ln w="9525">
                <a:noFill/>
                <a:round/>
                <a:headEnd/>
                <a:tailEnd/>
              </a:ln>
              <a:extLst/>
            </p:spPr>
            <p:txBody>
              <a:bodyPr anchor="ctr"/>
              <a:lstStyle/>
              <a:p>
                <a:pPr algn="ctr"/>
                <a:endParaRPr sz="2800">
                  <a:latin typeface="Microsoft YaHei" charset="-122"/>
                  <a:ea typeface="Microsoft YaHei" charset="-122"/>
                  <a:cs typeface="Microsoft YaHei" charset="-122"/>
                </a:endParaRPr>
              </a:p>
            </p:txBody>
          </p:sp>
          <p:grpSp>
            <p:nvGrpSpPr>
              <p:cNvPr id="33" name="Group 58"/>
              <p:cNvGrpSpPr/>
              <p:nvPr/>
            </p:nvGrpSpPr>
            <p:grpSpPr>
              <a:xfrm>
                <a:off x="10142528" y="3763585"/>
                <a:ext cx="548770" cy="474713"/>
                <a:chOff x="6620815" y="3930208"/>
                <a:chExt cx="548770" cy="474713"/>
              </a:xfrm>
            </p:grpSpPr>
            <p:sp>
              <p:nvSpPr>
                <p:cNvPr id="48" name="Freeform: Shape 59"/>
                <p:cNvSpPr>
                  <a:spLocks/>
                </p:cNvSpPr>
                <p:nvPr/>
              </p:nvSpPr>
              <p:spPr bwMode="auto">
                <a:xfrm>
                  <a:off x="6620815" y="3930208"/>
                  <a:ext cx="548770" cy="474713"/>
                </a:xfrm>
                <a:custGeom>
                  <a:avLst/>
                  <a:gdLst>
                    <a:gd name="T0" fmla="*/ 730 w 741"/>
                    <a:gd name="T1" fmla="*/ 232 h 641"/>
                    <a:gd name="T2" fmla="*/ 721 w 741"/>
                    <a:gd name="T3" fmla="*/ 205 h 641"/>
                    <a:gd name="T4" fmla="*/ 709 w 741"/>
                    <a:gd name="T5" fmla="*/ 180 h 641"/>
                    <a:gd name="T6" fmla="*/ 679 w 741"/>
                    <a:gd name="T7" fmla="*/ 134 h 641"/>
                    <a:gd name="T8" fmla="*/ 640 w 741"/>
                    <a:gd name="T9" fmla="*/ 94 h 641"/>
                    <a:gd name="T10" fmla="*/ 596 w 741"/>
                    <a:gd name="T11" fmla="*/ 63 h 641"/>
                    <a:gd name="T12" fmla="*/ 546 w 741"/>
                    <a:gd name="T13" fmla="*/ 37 h 641"/>
                    <a:gd name="T14" fmla="*/ 493 w 741"/>
                    <a:gd name="T15" fmla="*/ 19 h 641"/>
                    <a:gd name="T16" fmla="*/ 438 w 741"/>
                    <a:gd name="T17" fmla="*/ 6 h 641"/>
                    <a:gd name="T18" fmla="*/ 383 w 741"/>
                    <a:gd name="T19" fmla="*/ 0 h 641"/>
                    <a:gd name="T20" fmla="*/ 364 w 741"/>
                    <a:gd name="T21" fmla="*/ 0 h 641"/>
                    <a:gd name="T22" fmla="*/ 326 w 741"/>
                    <a:gd name="T23" fmla="*/ 1 h 641"/>
                    <a:gd name="T24" fmla="*/ 273 w 741"/>
                    <a:gd name="T25" fmla="*/ 9 h 641"/>
                    <a:gd name="T26" fmla="*/ 206 w 741"/>
                    <a:gd name="T27" fmla="*/ 27 h 641"/>
                    <a:gd name="T28" fmla="*/ 145 w 741"/>
                    <a:gd name="T29" fmla="*/ 56 h 641"/>
                    <a:gd name="T30" fmla="*/ 105 w 741"/>
                    <a:gd name="T31" fmla="*/ 84 h 641"/>
                    <a:gd name="T32" fmla="*/ 82 w 741"/>
                    <a:gd name="T33" fmla="*/ 104 h 641"/>
                    <a:gd name="T34" fmla="*/ 61 w 741"/>
                    <a:gd name="T35" fmla="*/ 127 h 641"/>
                    <a:gd name="T36" fmla="*/ 43 w 741"/>
                    <a:gd name="T37" fmla="*/ 151 h 641"/>
                    <a:gd name="T38" fmla="*/ 27 w 741"/>
                    <a:gd name="T39" fmla="*/ 178 h 641"/>
                    <a:gd name="T40" fmla="*/ 16 w 741"/>
                    <a:gd name="T41" fmla="*/ 205 h 641"/>
                    <a:gd name="T42" fmla="*/ 6 w 741"/>
                    <a:gd name="T43" fmla="*/ 233 h 641"/>
                    <a:gd name="T44" fmla="*/ 1 w 741"/>
                    <a:gd name="T45" fmla="*/ 263 h 641"/>
                    <a:gd name="T46" fmla="*/ 0 w 741"/>
                    <a:gd name="T47" fmla="*/ 278 h 641"/>
                    <a:gd name="T48" fmla="*/ 2 w 741"/>
                    <a:gd name="T49" fmla="*/ 333 h 641"/>
                    <a:gd name="T50" fmla="*/ 16 w 741"/>
                    <a:gd name="T51" fmla="*/ 381 h 641"/>
                    <a:gd name="T52" fmla="*/ 37 w 741"/>
                    <a:gd name="T53" fmla="*/ 425 h 641"/>
                    <a:gd name="T54" fmla="*/ 65 w 741"/>
                    <a:gd name="T55" fmla="*/ 463 h 641"/>
                    <a:gd name="T56" fmla="*/ 100 w 741"/>
                    <a:gd name="T57" fmla="*/ 495 h 641"/>
                    <a:gd name="T58" fmla="*/ 139 w 741"/>
                    <a:gd name="T59" fmla="*/ 523 h 641"/>
                    <a:gd name="T60" fmla="*/ 181 w 741"/>
                    <a:gd name="T61" fmla="*/ 545 h 641"/>
                    <a:gd name="T62" fmla="*/ 226 w 741"/>
                    <a:gd name="T63" fmla="*/ 564 h 641"/>
                    <a:gd name="T64" fmla="*/ 244 w 741"/>
                    <a:gd name="T65" fmla="*/ 570 h 641"/>
                    <a:gd name="T66" fmla="*/ 283 w 741"/>
                    <a:gd name="T67" fmla="*/ 577 h 641"/>
                    <a:gd name="T68" fmla="*/ 324 w 741"/>
                    <a:gd name="T69" fmla="*/ 582 h 641"/>
                    <a:gd name="T70" fmla="*/ 385 w 741"/>
                    <a:gd name="T71" fmla="*/ 584 h 641"/>
                    <a:gd name="T72" fmla="*/ 462 w 741"/>
                    <a:gd name="T73" fmla="*/ 576 h 641"/>
                    <a:gd name="T74" fmla="*/ 527 w 741"/>
                    <a:gd name="T75" fmla="*/ 563 h 641"/>
                    <a:gd name="T76" fmla="*/ 561 w 741"/>
                    <a:gd name="T77" fmla="*/ 587 h 641"/>
                    <a:gd name="T78" fmla="*/ 593 w 741"/>
                    <a:gd name="T79" fmla="*/ 608 h 641"/>
                    <a:gd name="T80" fmla="*/ 630 w 741"/>
                    <a:gd name="T81" fmla="*/ 626 h 641"/>
                    <a:gd name="T82" fmla="*/ 680 w 741"/>
                    <a:gd name="T83" fmla="*/ 641 h 641"/>
                    <a:gd name="T84" fmla="*/ 660 w 741"/>
                    <a:gd name="T85" fmla="*/ 591 h 641"/>
                    <a:gd name="T86" fmla="*/ 653 w 741"/>
                    <a:gd name="T87" fmla="*/ 561 h 641"/>
                    <a:gd name="T88" fmla="*/ 652 w 741"/>
                    <a:gd name="T89" fmla="*/ 544 h 641"/>
                    <a:gd name="T90" fmla="*/ 654 w 741"/>
                    <a:gd name="T91" fmla="*/ 526 h 641"/>
                    <a:gd name="T92" fmla="*/ 662 w 741"/>
                    <a:gd name="T93" fmla="*/ 508 h 641"/>
                    <a:gd name="T94" fmla="*/ 684 w 741"/>
                    <a:gd name="T95" fmla="*/ 474 h 641"/>
                    <a:gd name="T96" fmla="*/ 695 w 741"/>
                    <a:gd name="T97" fmla="*/ 458 h 641"/>
                    <a:gd name="T98" fmla="*/ 714 w 741"/>
                    <a:gd name="T99" fmla="*/ 427 h 641"/>
                    <a:gd name="T100" fmla="*/ 727 w 741"/>
                    <a:gd name="T101" fmla="*/ 396 h 641"/>
                    <a:gd name="T102" fmla="*/ 736 w 741"/>
                    <a:gd name="T103" fmla="*/ 366 h 641"/>
                    <a:gd name="T104" fmla="*/ 740 w 741"/>
                    <a:gd name="T105" fmla="*/ 337 h 641"/>
                    <a:gd name="T106" fmla="*/ 741 w 741"/>
                    <a:gd name="T107" fmla="*/ 307 h 641"/>
                    <a:gd name="T108" fmla="*/ 736 w 741"/>
                    <a:gd name="T109" fmla="*/ 262 h 641"/>
                    <a:gd name="T110" fmla="*/ 730 w 741"/>
                    <a:gd name="T111" fmla="*/ 232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1" h="641">
                      <a:moveTo>
                        <a:pt x="730" y="232"/>
                      </a:moveTo>
                      <a:lnTo>
                        <a:pt x="730" y="232"/>
                      </a:lnTo>
                      <a:lnTo>
                        <a:pt x="726" y="219"/>
                      </a:lnTo>
                      <a:lnTo>
                        <a:pt x="721" y="205"/>
                      </a:lnTo>
                      <a:lnTo>
                        <a:pt x="715" y="192"/>
                      </a:lnTo>
                      <a:lnTo>
                        <a:pt x="709" y="180"/>
                      </a:lnTo>
                      <a:lnTo>
                        <a:pt x="695" y="155"/>
                      </a:lnTo>
                      <a:lnTo>
                        <a:pt x="679" y="134"/>
                      </a:lnTo>
                      <a:lnTo>
                        <a:pt x="660" y="113"/>
                      </a:lnTo>
                      <a:lnTo>
                        <a:pt x="640" y="94"/>
                      </a:lnTo>
                      <a:lnTo>
                        <a:pt x="619" y="78"/>
                      </a:lnTo>
                      <a:lnTo>
                        <a:pt x="596" y="63"/>
                      </a:lnTo>
                      <a:lnTo>
                        <a:pt x="571" y="50"/>
                      </a:lnTo>
                      <a:lnTo>
                        <a:pt x="546" y="37"/>
                      </a:lnTo>
                      <a:lnTo>
                        <a:pt x="520" y="27"/>
                      </a:lnTo>
                      <a:lnTo>
                        <a:pt x="493" y="19"/>
                      </a:lnTo>
                      <a:lnTo>
                        <a:pt x="465" y="11"/>
                      </a:lnTo>
                      <a:lnTo>
                        <a:pt x="438" y="6"/>
                      </a:lnTo>
                      <a:lnTo>
                        <a:pt x="411" y="2"/>
                      </a:lnTo>
                      <a:lnTo>
                        <a:pt x="383" y="0"/>
                      </a:lnTo>
                      <a:lnTo>
                        <a:pt x="383" y="0"/>
                      </a:lnTo>
                      <a:lnTo>
                        <a:pt x="364" y="0"/>
                      </a:lnTo>
                      <a:lnTo>
                        <a:pt x="345" y="0"/>
                      </a:lnTo>
                      <a:lnTo>
                        <a:pt x="326" y="1"/>
                      </a:lnTo>
                      <a:lnTo>
                        <a:pt x="309" y="2"/>
                      </a:lnTo>
                      <a:lnTo>
                        <a:pt x="273" y="9"/>
                      </a:lnTo>
                      <a:lnTo>
                        <a:pt x="238" y="16"/>
                      </a:lnTo>
                      <a:lnTo>
                        <a:pt x="206" y="27"/>
                      </a:lnTo>
                      <a:lnTo>
                        <a:pt x="175" y="41"/>
                      </a:lnTo>
                      <a:lnTo>
                        <a:pt x="145" y="56"/>
                      </a:lnTo>
                      <a:lnTo>
                        <a:pt x="118" y="75"/>
                      </a:lnTo>
                      <a:lnTo>
                        <a:pt x="105" y="84"/>
                      </a:lnTo>
                      <a:lnTo>
                        <a:pt x="93" y="94"/>
                      </a:lnTo>
                      <a:lnTo>
                        <a:pt x="82" y="104"/>
                      </a:lnTo>
                      <a:lnTo>
                        <a:pt x="70" y="115"/>
                      </a:lnTo>
                      <a:lnTo>
                        <a:pt x="61" y="127"/>
                      </a:lnTo>
                      <a:lnTo>
                        <a:pt x="52" y="139"/>
                      </a:lnTo>
                      <a:lnTo>
                        <a:pt x="43" y="151"/>
                      </a:lnTo>
                      <a:lnTo>
                        <a:pt x="34" y="164"/>
                      </a:lnTo>
                      <a:lnTo>
                        <a:pt x="27" y="178"/>
                      </a:lnTo>
                      <a:lnTo>
                        <a:pt x="21" y="191"/>
                      </a:lnTo>
                      <a:lnTo>
                        <a:pt x="16" y="205"/>
                      </a:lnTo>
                      <a:lnTo>
                        <a:pt x="11" y="219"/>
                      </a:lnTo>
                      <a:lnTo>
                        <a:pt x="6" y="233"/>
                      </a:lnTo>
                      <a:lnTo>
                        <a:pt x="3" y="248"/>
                      </a:lnTo>
                      <a:lnTo>
                        <a:pt x="1" y="263"/>
                      </a:lnTo>
                      <a:lnTo>
                        <a:pt x="0" y="278"/>
                      </a:lnTo>
                      <a:lnTo>
                        <a:pt x="0" y="278"/>
                      </a:lnTo>
                      <a:lnTo>
                        <a:pt x="0" y="305"/>
                      </a:lnTo>
                      <a:lnTo>
                        <a:pt x="2" y="333"/>
                      </a:lnTo>
                      <a:lnTo>
                        <a:pt x="8" y="358"/>
                      </a:lnTo>
                      <a:lnTo>
                        <a:pt x="16" y="381"/>
                      </a:lnTo>
                      <a:lnTo>
                        <a:pt x="26" y="404"/>
                      </a:lnTo>
                      <a:lnTo>
                        <a:pt x="37" y="425"/>
                      </a:lnTo>
                      <a:lnTo>
                        <a:pt x="51" y="445"/>
                      </a:lnTo>
                      <a:lnTo>
                        <a:pt x="65" y="463"/>
                      </a:lnTo>
                      <a:lnTo>
                        <a:pt x="82" y="479"/>
                      </a:lnTo>
                      <a:lnTo>
                        <a:pt x="100" y="495"/>
                      </a:lnTo>
                      <a:lnTo>
                        <a:pt x="119" y="510"/>
                      </a:lnTo>
                      <a:lnTo>
                        <a:pt x="139" y="523"/>
                      </a:lnTo>
                      <a:lnTo>
                        <a:pt x="160" y="535"/>
                      </a:lnTo>
                      <a:lnTo>
                        <a:pt x="181" y="545"/>
                      </a:lnTo>
                      <a:lnTo>
                        <a:pt x="203" y="555"/>
                      </a:lnTo>
                      <a:lnTo>
                        <a:pt x="226" y="564"/>
                      </a:lnTo>
                      <a:lnTo>
                        <a:pt x="226" y="564"/>
                      </a:lnTo>
                      <a:lnTo>
                        <a:pt x="244" y="570"/>
                      </a:lnTo>
                      <a:lnTo>
                        <a:pt x="263" y="574"/>
                      </a:lnTo>
                      <a:lnTo>
                        <a:pt x="283" y="577"/>
                      </a:lnTo>
                      <a:lnTo>
                        <a:pt x="304" y="581"/>
                      </a:lnTo>
                      <a:lnTo>
                        <a:pt x="324" y="582"/>
                      </a:lnTo>
                      <a:lnTo>
                        <a:pt x="344" y="584"/>
                      </a:lnTo>
                      <a:lnTo>
                        <a:pt x="385" y="584"/>
                      </a:lnTo>
                      <a:lnTo>
                        <a:pt x="424" y="581"/>
                      </a:lnTo>
                      <a:lnTo>
                        <a:pt x="462" y="576"/>
                      </a:lnTo>
                      <a:lnTo>
                        <a:pt x="496" y="570"/>
                      </a:lnTo>
                      <a:lnTo>
                        <a:pt x="527" y="563"/>
                      </a:lnTo>
                      <a:lnTo>
                        <a:pt x="527" y="563"/>
                      </a:lnTo>
                      <a:lnTo>
                        <a:pt x="561" y="587"/>
                      </a:lnTo>
                      <a:lnTo>
                        <a:pt x="577" y="597"/>
                      </a:lnTo>
                      <a:lnTo>
                        <a:pt x="593" y="608"/>
                      </a:lnTo>
                      <a:lnTo>
                        <a:pt x="611" y="617"/>
                      </a:lnTo>
                      <a:lnTo>
                        <a:pt x="630" y="626"/>
                      </a:lnTo>
                      <a:lnTo>
                        <a:pt x="654" y="635"/>
                      </a:lnTo>
                      <a:lnTo>
                        <a:pt x="680" y="641"/>
                      </a:lnTo>
                      <a:lnTo>
                        <a:pt x="680" y="641"/>
                      </a:lnTo>
                      <a:lnTo>
                        <a:pt x="660" y="591"/>
                      </a:lnTo>
                      <a:lnTo>
                        <a:pt x="654" y="571"/>
                      </a:lnTo>
                      <a:lnTo>
                        <a:pt x="653" y="561"/>
                      </a:lnTo>
                      <a:lnTo>
                        <a:pt x="652" y="553"/>
                      </a:lnTo>
                      <a:lnTo>
                        <a:pt x="652" y="544"/>
                      </a:lnTo>
                      <a:lnTo>
                        <a:pt x="652" y="535"/>
                      </a:lnTo>
                      <a:lnTo>
                        <a:pt x="654" y="526"/>
                      </a:lnTo>
                      <a:lnTo>
                        <a:pt x="657" y="518"/>
                      </a:lnTo>
                      <a:lnTo>
                        <a:pt x="662" y="508"/>
                      </a:lnTo>
                      <a:lnTo>
                        <a:pt x="668" y="498"/>
                      </a:lnTo>
                      <a:lnTo>
                        <a:pt x="684" y="474"/>
                      </a:lnTo>
                      <a:lnTo>
                        <a:pt x="684" y="474"/>
                      </a:lnTo>
                      <a:lnTo>
                        <a:pt x="695" y="458"/>
                      </a:lnTo>
                      <a:lnTo>
                        <a:pt x="705" y="442"/>
                      </a:lnTo>
                      <a:lnTo>
                        <a:pt x="714" y="427"/>
                      </a:lnTo>
                      <a:lnTo>
                        <a:pt x="721" y="411"/>
                      </a:lnTo>
                      <a:lnTo>
                        <a:pt x="727" y="396"/>
                      </a:lnTo>
                      <a:lnTo>
                        <a:pt x="732" y="381"/>
                      </a:lnTo>
                      <a:lnTo>
                        <a:pt x="736" y="366"/>
                      </a:lnTo>
                      <a:lnTo>
                        <a:pt x="739" y="351"/>
                      </a:lnTo>
                      <a:lnTo>
                        <a:pt x="740" y="337"/>
                      </a:lnTo>
                      <a:lnTo>
                        <a:pt x="741" y="322"/>
                      </a:lnTo>
                      <a:lnTo>
                        <a:pt x="741" y="307"/>
                      </a:lnTo>
                      <a:lnTo>
                        <a:pt x="740" y="292"/>
                      </a:lnTo>
                      <a:lnTo>
                        <a:pt x="736" y="262"/>
                      </a:lnTo>
                      <a:lnTo>
                        <a:pt x="730" y="232"/>
                      </a:lnTo>
                      <a:lnTo>
                        <a:pt x="730" y="232"/>
                      </a:lnTo>
                      <a:close/>
                    </a:path>
                  </a:pathLst>
                </a:custGeom>
                <a:solidFill>
                  <a:schemeClr val="tx2"/>
                </a:solidFill>
                <a:ln>
                  <a:noFill/>
                </a:ln>
              </p:spPr>
              <p:txBody>
                <a:bodyPr anchor="ctr"/>
                <a:lstStyle/>
                <a:p>
                  <a:pPr algn="ctr"/>
                  <a:endParaRPr sz="2800">
                    <a:latin typeface="Microsoft YaHei" charset="-122"/>
                    <a:ea typeface="Microsoft YaHei" charset="-122"/>
                    <a:cs typeface="Microsoft YaHei" charset="-122"/>
                  </a:endParaRPr>
                </a:p>
              </p:txBody>
            </p:sp>
            <p:grpSp>
              <p:nvGrpSpPr>
                <p:cNvPr id="49" name="Group 60"/>
                <p:cNvGrpSpPr/>
                <p:nvPr/>
              </p:nvGrpSpPr>
              <p:grpSpPr>
                <a:xfrm>
                  <a:off x="6789651" y="3985752"/>
                  <a:ext cx="217730" cy="331040"/>
                  <a:chOff x="7672388" y="5945188"/>
                  <a:chExt cx="466725" cy="709613"/>
                </a:xfrm>
              </p:grpSpPr>
              <p:sp>
                <p:nvSpPr>
                  <p:cNvPr id="50" name="Freeform: Shape 61"/>
                  <p:cNvSpPr>
                    <a:spLocks/>
                  </p:cNvSpPr>
                  <p:nvPr/>
                </p:nvSpPr>
                <p:spPr bwMode="auto">
                  <a:xfrm>
                    <a:off x="7827963" y="6513513"/>
                    <a:ext cx="139700" cy="141288"/>
                  </a:xfrm>
                  <a:custGeom>
                    <a:avLst/>
                    <a:gdLst>
                      <a:gd name="T0" fmla="*/ 76 w 88"/>
                      <a:gd name="T1" fmla="*/ 76 h 89"/>
                      <a:gd name="T2" fmla="*/ 76 w 88"/>
                      <a:gd name="T3" fmla="*/ 76 h 89"/>
                      <a:gd name="T4" fmla="*/ 70 w 88"/>
                      <a:gd name="T5" fmla="*/ 81 h 89"/>
                      <a:gd name="T6" fmla="*/ 62 w 88"/>
                      <a:gd name="T7" fmla="*/ 85 h 89"/>
                      <a:gd name="T8" fmla="*/ 54 w 88"/>
                      <a:gd name="T9" fmla="*/ 87 h 89"/>
                      <a:gd name="T10" fmla="*/ 45 w 88"/>
                      <a:gd name="T11" fmla="*/ 89 h 89"/>
                      <a:gd name="T12" fmla="*/ 45 w 88"/>
                      <a:gd name="T13" fmla="*/ 89 h 89"/>
                      <a:gd name="T14" fmla="*/ 36 w 88"/>
                      <a:gd name="T15" fmla="*/ 87 h 89"/>
                      <a:gd name="T16" fmla="*/ 29 w 88"/>
                      <a:gd name="T17" fmla="*/ 86 h 89"/>
                      <a:gd name="T18" fmla="*/ 21 w 88"/>
                      <a:gd name="T19" fmla="*/ 82 h 89"/>
                      <a:gd name="T20" fmla="*/ 14 w 88"/>
                      <a:gd name="T21" fmla="*/ 77 h 89"/>
                      <a:gd name="T22" fmla="*/ 14 w 88"/>
                      <a:gd name="T23" fmla="*/ 77 h 89"/>
                      <a:gd name="T24" fmla="*/ 8 w 88"/>
                      <a:gd name="T25" fmla="*/ 71 h 89"/>
                      <a:gd name="T26" fmla="*/ 4 w 88"/>
                      <a:gd name="T27" fmla="*/ 64 h 89"/>
                      <a:gd name="T28" fmla="*/ 2 w 88"/>
                      <a:gd name="T29" fmla="*/ 55 h 89"/>
                      <a:gd name="T30" fmla="*/ 0 w 88"/>
                      <a:gd name="T31" fmla="*/ 45 h 89"/>
                      <a:gd name="T32" fmla="*/ 0 w 88"/>
                      <a:gd name="T33" fmla="*/ 45 h 89"/>
                      <a:gd name="T34" fmla="*/ 0 w 88"/>
                      <a:gd name="T35" fmla="*/ 36 h 89"/>
                      <a:gd name="T36" fmla="*/ 3 w 88"/>
                      <a:gd name="T37" fmla="*/ 28 h 89"/>
                      <a:gd name="T38" fmla="*/ 6 w 88"/>
                      <a:gd name="T39" fmla="*/ 20 h 89"/>
                      <a:gd name="T40" fmla="*/ 13 w 88"/>
                      <a:gd name="T41" fmla="*/ 13 h 89"/>
                      <a:gd name="T42" fmla="*/ 13 w 88"/>
                      <a:gd name="T43" fmla="*/ 13 h 89"/>
                      <a:gd name="T44" fmla="*/ 19 w 88"/>
                      <a:gd name="T45" fmla="*/ 8 h 89"/>
                      <a:gd name="T46" fmla="*/ 28 w 88"/>
                      <a:gd name="T47" fmla="*/ 4 h 89"/>
                      <a:gd name="T48" fmla="*/ 35 w 88"/>
                      <a:gd name="T49" fmla="*/ 2 h 89"/>
                      <a:gd name="T50" fmla="*/ 44 w 88"/>
                      <a:gd name="T51" fmla="*/ 0 h 89"/>
                      <a:gd name="T52" fmla="*/ 44 w 88"/>
                      <a:gd name="T53" fmla="*/ 0 h 89"/>
                      <a:gd name="T54" fmla="*/ 54 w 88"/>
                      <a:gd name="T55" fmla="*/ 0 h 89"/>
                      <a:gd name="T56" fmla="*/ 61 w 88"/>
                      <a:gd name="T57" fmla="*/ 3 h 89"/>
                      <a:gd name="T58" fmla="*/ 69 w 88"/>
                      <a:gd name="T59" fmla="*/ 7 h 89"/>
                      <a:gd name="T60" fmla="*/ 76 w 88"/>
                      <a:gd name="T61" fmla="*/ 13 h 89"/>
                      <a:gd name="T62" fmla="*/ 76 w 88"/>
                      <a:gd name="T63" fmla="*/ 13 h 89"/>
                      <a:gd name="T64" fmla="*/ 81 w 88"/>
                      <a:gd name="T65" fmla="*/ 19 h 89"/>
                      <a:gd name="T66" fmla="*/ 86 w 88"/>
                      <a:gd name="T67" fmla="*/ 26 h 89"/>
                      <a:gd name="T68" fmla="*/ 88 w 88"/>
                      <a:gd name="T69" fmla="*/ 35 h 89"/>
                      <a:gd name="T70" fmla="*/ 88 w 88"/>
                      <a:gd name="T71" fmla="*/ 44 h 89"/>
                      <a:gd name="T72" fmla="*/ 88 w 88"/>
                      <a:gd name="T73" fmla="*/ 44 h 89"/>
                      <a:gd name="T74" fmla="*/ 88 w 88"/>
                      <a:gd name="T75" fmla="*/ 54 h 89"/>
                      <a:gd name="T76" fmla="*/ 86 w 88"/>
                      <a:gd name="T77" fmla="*/ 62 h 89"/>
                      <a:gd name="T78" fmla="*/ 82 w 88"/>
                      <a:gd name="T79" fmla="*/ 70 h 89"/>
                      <a:gd name="T80" fmla="*/ 76 w 88"/>
                      <a:gd name="T81" fmla="*/ 76 h 89"/>
                      <a:gd name="T82" fmla="*/ 76 w 88"/>
                      <a:gd name="T83" fmla="*/ 7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 h="89">
                        <a:moveTo>
                          <a:pt x="76" y="76"/>
                        </a:moveTo>
                        <a:lnTo>
                          <a:pt x="76" y="76"/>
                        </a:lnTo>
                        <a:lnTo>
                          <a:pt x="70" y="81"/>
                        </a:lnTo>
                        <a:lnTo>
                          <a:pt x="62" y="85"/>
                        </a:lnTo>
                        <a:lnTo>
                          <a:pt x="54" y="87"/>
                        </a:lnTo>
                        <a:lnTo>
                          <a:pt x="45" y="89"/>
                        </a:lnTo>
                        <a:lnTo>
                          <a:pt x="45" y="89"/>
                        </a:lnTo>
                        <a:lnTo>
                          <a:pt x="36" y="87"/>
                        </a:lnTo>
                        <a:lnTo>
                          <a:pt x="29" y="86"/>
                        </a:lnTo>
                        <a:lnTo>
                          <a:pt x="21" y="82"/>
                        </a:lnTo>
                        <a:lnTo>
                          <a:pt x="14" y="77"/>
                        </a:lnTo>
                        <a:lnTo>
                          <a:pt x="14" y="77"/>
                        </a:lnTo>
                        <a:lnTo>
                          <a:pt x="8" y="71"/>
                        </a:lnTo>
                        <a:lnTo>
                          <a:pt x="4" y="64"/>
                        </a:lnTo>
                        <a:lnTo>
                          <a:pt x="2" y="55"/>
                        </a:lnTo>
                        <a:lnTo>
                          <a:pt x="0" y="45"/>
                        </a:lnTo>
                        <a:lnTo>
                          <a:pt x="0" y="45"/>
                        </a:lnTo>
                        <a:lnTo>
                          <a:pt x="0" y="36"/>
                        </a:lnTo>
                        <a:lnTo>
                          <a:pt x="3" y="28"/>
                        </a:lnTo>
                        <a:lnTo>
                          <a:pt x="6" y="20"/>
                        </a:lnTo>
                        <a:lnTo>
                          <a:pt x="13" y="13"/>
                        </a:lnTo>
                        <a:lnTo>
                          <a:pt x="13" y="13"/>
                        </a:lnTo>
                        <a:lnTo>
                          <a:pt x="19" y="8"/>
                        </a:lnTo>
                        <a:lnTo>
                          <a:pt x="28" y="4"/>
                        </a:lnTo>
                        <a:lnTo>
                          <a:pt x="35" y="2"/>
                        </a:lnTo>
                        <a:lnTo>
                          <a:pt x="44" y="0"/>
                        </a:lnTo>
                        <a:lnTo>
                          <a:pt x="44" y="0"/>
                        </a:lnTo>
                        <a:lnTo>
                          <a:pt x="54" y="0"/>
                        </a:lnTo>
                        <a:lnTo>
                          <a:pt x="61" y="3"/>
                        </a:lnTo>
                        <a:lnTo>
                          <a:pt x="69" y="7"/>
                        </a:lnTo>
                        <a:lnTo>
                          <a:pt x="76" y="13"/>
                        </a:lnTo>
                        <a:lnTo>
                          <a:pt x="76" y="13"/>
                        </a:lnTo>
                        <a:lnTo>
                          <a:pt x="81" y="19"/>
                        </a:lnTo>
                        <a:lnTo>
                          <a:pt x="86" y="26"/>
                        </a:lnTo>
                        <a:lnTo>
                          <a:pt x="88" y="35"/>
                        </a:lnTo>
                        <a:lnTo>
                          <a:pt x="88" y="44"/>
                        </a:lnTo>
                        <a:lnTo>
                          <a:pt x="88" y="44"/>
                        </a:lnTo>
                        <a:lnTo>
                          <a:pt x="88" y="54"/>
                        </a:lnTo>
                        <a:lnTo>
                          <a:pt x="86" y="62"/>
                        </a:lnTo>
                        <a:lnTo>
                          <a:pt x="82" y="70"/>
                        </a:lnTo>
                        <a:lnTo>
                          <a:pt x="76" y="76"/>
                        </a:lnTo>
                        <a:lnTo>
                          <a:pt x="76"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800">
                      <a:latin typeface="Microsoft YaHei" charset="-122"/>
                      <a:ea typeface="Microsoft YaHei" charset="-122"/>
                      <a:cs typeface="Microsoft YaHei" charset="-122"/>
                    </a:endParaRPr>
                  </a:p>
                </p:txBody>
              </p:sp>
              <p:sp>
                <p:nvSpPr>
                  <p:cNvPr id="51" name="Freeform: Shape 62"/>
                  <p:cNvSpPr>
                    <a:spLocks/>
                  </p:cNvSpPr>
                  <p:nvPr/>
                </p:nvSpPr>
                <p:spPr bwMode="auto">
                  <a:xfrm>
                    <a:off x="7672388" y="5945188"/>
                    <a:ext cx="466725" cy="525463"/>
                  </a:xfrm>
                  <a:custGeom>
                    <a:avLst/>
                    <a:gdLst>
                      <a:gd name="T0" fmla="*/ 280 w 294"/>
                      <a:gd name="T1" fmla="*/ 168 h 331"/>
                      <a:gd name="T2" fmla="*/ 261 w 294"/>
                      <a:gd name="T3" fmla="*/ 192 h 331"/>
                      <a:gd name="T4" fmla="*/ 211 w 294"/>
                      <a:gd name="T5" fmla="*/ 239 h 331"/>
                      <a:gd name="T6" fmla="*/ 190 w 294"/>
                      <a:gd name="T7" fmla="*/ 263 h 331"/>
                      <a:gd name="T8" fmla="*/ 183 w 294"/>
                      <a:gd name="T9" fmla="*/ 280 h 331"/>
                      <a:gd name="T10" fmla="*/ 178 w 294"/>
                      <a:gd name="T11" fmla="*/ 300 h 331"/>
                      <a:gd name="T12" fmla="*/ 170 w 294"/>
                      <a:gd name="T13" fmla="*/ 319 h 331"/>
                      <a:gd name="T14" fmla="*/ 157 w 294"/>
                      <a:gd name="T15" fmla="*/ 330 h 331"/>
                      <a:gd name="T16" fmla="*/ 143 w 294"/>
                      <a:gd name="T17" fmla="*/ 331 h 331"/>
                      <a:gd name="T18" fmla="*/ 123 w 294"/>
                      <a:gd name="T19" fmla="*/ 326 h 331"/>
                      <a:gd name="T20" fmla="*/ 113 w 294"/>
                      <a:gd name="T21" fmla="*/ 316 h 331"/>
                      <a:gd name="T22" fmla="*/ 107 w 294"/>
                      <a:gd name="T23" fmla="*/ 293 h 331"/>
                      <a:gd name="T24" fmla="*/ 108 w 294"/>
                      <a:gd name="T25" fmla="*/ 269 h 331"/>
                      <a:gd name="T26" fmla="*/ 113 w 294"/>
                      <a:gd name="T27" fmla="*/ 249 h 331"/>
                      <a:gd name="T28" fmla="*/ 128 w 294"/>
                      <a:gd name="T29" fmla="*/ 224 h 331"/>
                      <a:gd name="T30" fmla="*/ 148 w 294"/>
                      <a:gd name="T31" fmla="*/ 202 h 331"/>
                      <a:gd name="T32" fmla="*/ 194 w 294"/>
                      <a:gd name="T33" fmla="*/ 158 h 331"/>
                      <a:gd name="T34" fmla="*/ 209 w 294"/>
                      <a:gd name="T35" fmla="*/ 140 h 331"/>
                      <a:gd name="T36" fmla="*/ 213 w 294"/>
                      <a:gd name="T37" fmla="*/ 129 h 331"/>
                      <a:gd name="T38" fmla="*/ 213 w 294"/>
                      <a:gd name="T39" fmla="*/ 105 h 331"/>
                      <a:gd name="T40" fmla="*/ 195 w 294"/>
                      <a:gd name="T41" fmla="*/ 78 h 331"/>
                      <a:gd name="T42" fmla="*/ 175 w 294"/>
                      <a:gd name="T43" fmla="*/ 65 h 331"/>
                      <a:gd name="T44" fmla="*/ 150 w 294"/>
                      <a:gd name="T45" fmla="*/ 62 h 331"/>
                      <a:gd name="T46" fmla="*/ 111 w 294"/>
                      <a:gd name="T47" fmla="*/ 72 h 331"/>
                      <a:gd name="T48" fmla="*/ 95 w 294"/>
                      <a:gd name="T49" fmla="*/ 88 h 331"/>
                      <a:gd name="T50" fmla="*/ 77 w 294"/>
                      <a:gd name="T51" fmla="*/ 127 h 331"/>
                      <a:gd name="T52" fmla="*/ 71 w 294"/>
                      <a:gd name="T53" fmla="*/ 142 h 331"/>
                      <a:gd name="T54" fmla="*/ 57 w 294"/>
                      <a:gd name="T55" fmla="*/ 156 h 331"/>
                      <a:gd name="T56" fmla="*/ 40 w 294"/>
                      <a:gd name="T57" fmla="*/ 161 h 331"/>
                      <a:gd name="T58" fmla="*/ 24 w 294"/>
                      <a:gd name="T59" fmla="*/ 158 h 331"/>
                      <a:gd name="T60" fmla="*/ 11 w 294"/>
                      <a:gd name="T61" fmla="*/ 150 h 331"/>
                      <a:gd name="T62" fmla="*/ 0 w 294"/>
                      <a:gd name="T63" fmla="*/ 131 h 331"/>
                      <a:gd name="T64" fmla="*/ 0 w 294"/>
                      <a:gd name="T65" fmla="*/ 111 h 331"/>
                      <a:gd name="T66" fmla="*/ 16 w 294"/>
                      <a:gd name="T67" fmla="*/ 68 h 331"/>
                      <a:gd name="T68" fmla="*/ 39 w 294"/>
                      <a:gd name="T69" fmla="*/ 42 h 331"/>
                      <a:gd name="T70" fmla="*/ 68 w 294"/>
                      <a:gd name="T71" fmla="*/ 19 h 331"/>
                      <a:gd name="T72" fmla="*/ 127 w 294"/>
                      <a:gd name="T73" fmla="*/ 1 h 331"/>
                      <a:gd name="T74" fmla="*/ 170 w 294"/>
                      <a:gd name="T75" fmla="*/ 1 h 331"/>
                      <a:gd name="T76" fmla="*/ 225 w 294"/>
                      <a:gd name="T77" fmla="*/ 14 h 331"/>
                      <a:gd name="T78" fmla="*/ 255 w 294"/>
                      <a:gd name="T79" fmla="*/ 33 h 331"/>
                      <a:gd name="T80" fmla="*/ 276 w 294"/>
                      <a:gd name="T81" fmla="*/ 57 h 331"/>
                      <a:gd name="T82" fmla="*/ 293 w 294"/>
                      <a:gd name="T83" fmla="*/ 100 h 331"/>
                      <a:gd name="T84" fmla="*/ 294 w 294"/>
                      <a:gd name="T85" fmla="*/ 127 h 331"/>
                      <a:gd name="T86" fmla="*/ 286 w 294"/>
                      <a:gd name="T87" fmla="*/ 16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4" h="331">
                        <a:moveTo>
                          <a:pt x="286" y="160"/>
                        </a:moveTo>
                        <a:lnTo>
                          <a:pt x="286" y="160"/>
                        </a:lnTo>
                        <a:lnTo>
                          <a:pt x="280" y="168"/>
                        </a:lnTo>
                        <a:lnTo>
                          <a:pt x="275" y="177"/>
                        </a:lnTo>
                        <a:lnTo>
                          <a:pt x="268" y="185"/>
                        </a:lnTo>
                        <a:lnTo>
                          <a:pt x="261" y="192"/>
                        </a:lnTo>
                        <a:lnTo>
                          <a:pt x="261" y="192"/>
                        </a:lnTo>
                        <a:lnTo>
                          <a:pt x="211" y="239"/>
                        </a:lnTo>
                        <a:lnTo>
                          <a:pt x="211" y="239"/>
                        </a:lnTo>
                        <a:lnTo>
                          <a:pt x="196" y="255"/>
                        </a:lnTo>
                        <a:lnTo>
                          <a:pt x="196" y="255"/>
                        </a:lnTo>
                        <a:lnTo>
                          <a:pt x="190" y="263"/>
                        </a:lnTo>
                        <a:lnTo>
                          <a:pt x="186" y="269"/>
                        </a:lnTo>
                        <a:lnTo>
                          <a:pt x="186" y="269"/>
                        </a:lnTo>
                        <a:lnTo>
                          <a:pt x="183" y="280"/>
                        </a:lnTo>
                        <a:lnTo>
                          <a:pt x="183" y="280"/>
                        </a:lnTo>
                        <a:lnTo>
                          <a:pt x="178" y="300"/>
                        </a:lnTo>
                        <a:lnTo>
                          <a:pt x="178" y="300"/>
                        </a:lnTo>
                        <a:lnTo>
                          <a:pt x="176" y="307"/>
                        </a:lnTo>
                        <a:lnTo>
                          <a:pt x="174" y="314"/>
                        </a:lnTo>
                        <a:lnTo>
                          <a:pt x="170" y="319"/>
                        </a:lnTo>
                        <a:lnTo>
                          <a:pt x="167" y="324"/>
                        </a:lnTo>
                        <a:lnTo>
                          <a:pt x="162" y="327"/>
                        </a:lnTo>
                        <a:lnTo>
                          <a:pt x="157" y="330"/>
                        </a:lnTo>
                        <a:lnTo>
                          <a:pt x="150" y="331"/>
                        </a:lnTo>
                        <a:lnTo>
                          <a:pt x="143" y="331"/>
                        </a:lnTo>
                        <a:lnTo>
                          <a:pt x="143" y="331"/>
                        </a:lnTo>
                        <a:lnTo>
                          <a:pt x="136" y="331"/>
                        </a:lnTo>
                        <a:lnTo>
                          <a:pt x="129" y="329"/>
                        </a:lnTo>
                        <a:lnTo>
                          <a:pt x="123" y="326"/>
                        </a:lnTo>
                        <a:lnTo>
                          <a:pt x="117" y="321"/>
                        </a:lnTo>
                        <a:lnTo>
                          <a:pt x="117" y="321"/>
                        </a:lnTo>
                        <a:lnTo>
                          <a:pt x="113" y="316"/>
                        </a:lnTo>
                        <a:lnTo>
                          <a:pt x="109" y="309"/>
                        </a:lnTo>
                        <a:lnTo>
                          <a:pt x="107" y="301"/>
                        </a:lnTo>
                        <a:lnTo>
                          <a:pt x="107" y="293"/>
                        </a:lnTo>
                        <a:lnTo>
                          <a:pt x="107" y="293"/>
                        </a:lnTo>
                        <a:lnTo>
                          <a:pt x="107" y="280"/>
                        </a:lnTo>
                        <a:lnTo>
                          <a:pt x="108" y="269"/>
                        </a:lnTo>
                        <a:lnTo>
                          <a:pt x="111" y="259"/>
                        </a:lnTo>
                        <a:lnTo>
                          <a:pt x="113" y="249"/>
                        </a:lnTo>
                        <a:lnTo>
                          <a:pt x="113" y="249"/>
                        </a:lnTo>
                        <a:lnTo>
                          <a:pt x="118" y="240"/>
                        </a:lnTo>
                        <a:lnTo>
                          <a:pt x="122" y="232"/>
                        </a:lnTo>
                        <a:lnTo>
                          <a:pt x="128" y="224"/>
                        </a:lnTo>
                        <a:lnTo>
                          <a:pt x="133" y="217"/>
                        </a:lnTo>
                        <a:lnTo>
                          <a:pt x="133" y="217"/>
                        </a:lnTo>
                        <a:lnTo>
                          <a:pt x="148" y="202"/>
                        </a:lnTo>
                        <a:lnTo>
                          <a:pt x="168" y="183"/>
                        </a:lnTo>
                        <a:lnTo>
                          <a:pt x="168" y="183"/>
                        </a:lnTo>
                        <a:lnTo>
                          <a:pt x="194" y="158"/>
                        </a:lnTo>
                        <a:lnTo>
                          <a:pt x="194" y="158"/>
                        </a:lnTo>
                        <a:lnTo>
                          <a:pt x="201" y="150"/>
                        </a:lnTo>
                        <a:lnTo>
                          <a:pt x="209" y="140"/>
                        </a:lnTo>
                        <a:lnTo>
                          <a:pt x="209" y="140"/>
                        </a:lnTo>
                        <a:lnTo>
                          <a:pt x="210" y="134"/>
                        </a:lnTo>
                        <a:lnTo>
                          <a:pt x="213" y="129"/>
                        </a:lnTo>
                        <a:lnTo>
                          <a:pt x="214" y="117"/>
                        </a:lnTo>
                        <a:lnTo>
                          <a:pt x="214" y="117"/>
                        </a:lnTo>
                        <a:lnTo>
                          <a:pt x="213" y="105"/>
                        </a:lnTo>
                        <a:lnTo>
                          <a:pt x="209" y="95"/>
                        </a:lnTo>
                        <a:lnTo>
                          <a:pt x="204" y="85"/>
                        </a:lnTo>
                        <a:lnTo>
                          <a:pt x="195" y="78"/>
                        </a:lnTo>
                        <a:lnTo>
                          <a:pt x="195" y="78"/>
                        </a:lnTo>
                        <a:lnTo>
                          <a:pt x="186" y="70"/>
                        </a:lnTo>
                        <a:lnTo>
                          <a:pt x="175" y="65"/>
                        </a:lnTo>
                        <a:lnTo>
                          <a:pt x="163" y="63"/>
                        </a:lnTo>
                        <a:lnTo>
                          <a:pt x="150" y="62"/>
                        </a:lnTo>
                        <a:lnTo>
                          <a:pt x="150" y="62"/>
                        </a:lnTo>
                        <a:lnTo>
                          <a:pt x="134" y="63"/>
                        </a:lnTo>
                        <a:lnTo>
                          <a:pt x="122" y="67"/>
                        </a:lnTo>
                        <a:lnTo>
                          <a:pt x="111" y="72"/>
                        </a:lnTo>
                        <a:lnTo>
                          <a:pt x="102" y="79"/>
                        </a:lnTo>
                        <a:lnTo>
                          <a:pt x="102" y="79"/>
                        </a:lnTo>
                        <a:lnTo>
                          <a:pt x="95" y="88"/>
                        </a:lnTo>
                        <a:lnTo>
                          <a:pt x="88" y="99"/>
                        </a:lnTo>
                        <a:lnTo>
                          <a:pt x="82" y="113"/>
                        </a:lnTo>
                        <a:lnTo>
                          <a:pt x="77" y="127"/>
                        </a:lnTo>
                        <a:lnTo>
                          <a:pt x="77" y="127"/>
                        </a:lnTo>
                        <a:lnTo>
                          <a:pt x="75" y="135"/>
                        </a:lnTo>
                        <a:lnTo>
                          <a:pt x="71" y="142"/>
                        </a:lnTo>
                        <a:lnTo>
                          <a:pt x="67" y="147"/>
                        </a:lnTo>
                        <a:lnTo>
                          <a:pt x="62" y="152"/>
                        </a:lnTo>
                        <a:lnTo>
                          <a:pt x="57" y="156"/>
                        </a:lnTo>
                        <a:lnTo>
                          <a:pt x="52" y="158"/>
                        </a:lnTo>
                        <a:lnTo>
                          <a:pt x="46" y="161"/>
                        </a:lnTo>
                        <a:lnTo>
                          <a:pt x="40" y="161"/>
                        </a:lnTo>
                        <a:lnTo>
                          <a:pt x="40" y="161"/>
                        </a:lnTo>
                        <a:lnTo>
                          <a:pt x="31" y="161"/>
                        </a:lnTo>
                        <a:lnTo>
                          <a:pt x="24" y="158"/>
                        </a:lnTo>
                        <a:lnTo>
                          <a:pt x="18" y="155"/>
                        </a:lnTo>
                        <a:lnTo>
                          <a:pt x="11" y="150"/>
                        </a:lnTo>
                        <a:lnTo>
                          <a:pt x="11" y="150"/>
                        </a:lnTo>
                        <a:lnTo>
                          <a:pt x="6" y="144"/>
                        </a:lnTo>
                        <a:lnTo>
                          <a:pt x="3" y="137"/>
                        </a:lnTo>
                        <a:lnTo>
                          <a:pt x="0" y="131"/>
                        </a:lnTo>
                        <a:lnTo>
                          <a:pt x="0" y="125"/>
                        </a:lnTo>
                        <a:lnTo>
                          <a:pt x="0" y="125"/>
                        </a:lnTo>
                        <a:lnTo>
                          <a:pt x="0" y="111"/>
                        </a:lnTo>
                        <a:lnTo>
                          <a:pt x="4" y="96"/>
                        </a:lnTo>
                        <a:lnTo>
                          <a:pt x="9" y="83"/>
                        </a:lnTo>
                        <a:lnTo>
                          <a:pt x="16" y="68"/>
                        </a:lnTo>
                        <a:lnTo>
                          <a:pt x="16" y="68"/>
                        </a:lnTo>
                        <a:lnTo>
                          <a:pt x="26" y="54"/>
                        </a:lnTo>
                        <a:lnTo>
                          <a:pt x="39" y="42"/>
                        </a:lnTo>
                        <a:lnTo>
                          <a:pt x="52" y="29"/>
                        </a:lnTo>
                        <a:lnTo>
                          <a:pt x="68" y="19"/>
                        </a:lnTo>
                        <a:lnTo>
                          <a:pt x="68" y="19"/>
                        </a:lnTo>
                        <a:lnTo>
                          <a:pt x="87" y="11"/>
                        </a:lnTo>
                        <a:lnTo>
                          <a:pt x="106" y="4"/>
                        </a:lnTo>
                        <a:lnTo>
                          <a:pt x="127" y="1"/>
                        </a:lnTo>
                        <a:lnTo>
                          <a:pt x="149" y="0"/>
                        </a:lnTo>
                        <a:lnTo>
                          <a:pt x="149" y="0"/>
                        </a:lnTo>
                        <a:lnTo>
                          <a:pt x="170" y="1"/>
                        </a:lnTo>
                        <a:lnTo>
                          <a:pt x="189" y="3"/>
                        </a:lnTo>
                        <a:lnTo>
                          <a:pt x="208" y="7"/>
                        </a:lnTo>
                        <a:lnTo>
                          <a:pt x="225" y="14"/>
                        </a:lnTo>
                        <a:lnTo>
                          <a:pt x="225" y="14"/>
                        </a:lnTo>
                        <a:lnTo>
                          <a:pt x="240" y="23"/>
                        </a:lnTo>
                        <a:lnTo>
                          <a:pt x="255" y="33"/>
                        </a:lnTo>
                        <a:lnTo>
                          <a:pt x="266" y="44"/>
                        </a:lnTo>
                        <a:lnTo>
                          <a:pt x="276" y="57"/>
                        </a:lnTo>
                        <a:lnTo>
                          <a:pt x="276" y="57"/>
                        </a:lnTo>
                        <a:lnTo>
                          <a:pt x="285" y="70"/>
                        </a:lnTo>
                        <a:lnTo>
                          <a:pt x="289" y="85"/>
                        </a:lnTo>
                        <a:lnTo>
                          <a:pt x="293" y="100"/>
                        </a:lnTo>
                        <a:lnTo>
                          <a:pt x="294" y="115"/>
                        </a:lnTo>
                        <a:lnTo>
                          <a:pt x="294" y="115"/>
                        </a:lnTo>
                        <a:lnTo>
                          <a:pt x="294" y="127"/>
                        </a:lnTo>
                        <a:lnTo>
                          <a:pt x="292" y="139"/>
                        </a:lnTo>
                        <a:lnTo>
                          <a:pt x="289" y="150"/>
                        </a:lnTo>
                        <a:lnTo>
                          <a:pt x="286" y="160"/>
                        </a:lnTo>
                        <a:lnTo>
                          <a:pt x="286" y="1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sz="2800">
                      <a:latin typeface="Microsoft YaHei" charset="-122"/>
                      <a:ea typeface="Microsoft YaHei" charset="-122"/>
                      <a:cs typeface="Microsoft YaHei" charset="-122"/>
                    </a:endParaRPr>
                  </a:p>
                </p:txBody>
              </p:sp>
            </p:grpSp>
          </p:grpSp>
          <p:sp>
            <p:nvSpPr>
              <p:cNvPr id="35" name="TextBox 63"/>
              <p:cNvSpPr txBox="1">
                <a:spLocks/>
              </p:cNvSpPr>
              <p:nvPr/>
            </p:nvSpPr>
            <p:spPr bwMode="auto">
              <a:xfrm>
                <a:off x="7500652" y="2792485"/>
                <a:ext cx="1077218" cy="193899"/>
              </a:xfrm>
              <a:prstGeom prst="rect">
                <a:avLst/>
              </a:prstGeom>
              <a:noFill/>
              <a:sp3d prstMaterial="matte">
                <a:bevelT w="1270" h="1270"/>
              </a:sp3d>
            </p:spPr>
            <p:txBody>
              <a:bodyPr wrap="none" lIns="0" tIns="0" rIns="0" bIns="0" anchor="ctr">
                <a:noAutofit/>
                <a:scene3d>
                  <a:camera prst="orthographicFront"/>
                  <a:lightRig rig="threePt" dir="t"/>
                </a:scene3d>
                <a:sp3d>
                  <a:bevelT w="0" h="0"/>
                </a:sp3d>
              </a:bodyPr>
              <a:lstStyle/>
              <a:p>
                <a:pPr algn="r">
                  <a:buClr>
                    <a:prstClr val="white"/>
                  </a:buClr>
                  <a:defRPr/>
                </a:pPr>
                <a:r>
                  <a:rPr lang="zh-CN" altLang="en-US" sz="2000" b="1" dirty="0">
                    <a:solidFill>
                      <a:schemeClr val="bg1"/>
                    </a:solidFill>
                    <a:latin typeface="Microsoft YaHei" charset="-122"/>
                    <a:ea typeface="Microsoft YaHei" charset="-122"/>
                    <a:cs typeface="Microsoft YaHei" charset="-122"/>
                  </a:rPr>
                  <a:t>像素间冗余</a:t>
                </a:r>
              </a:p>
            </p:txBody>
          </p:sp>
          <p:grpSp>
            <p:nvGrpSpPr>
              <p:cNvPr id="36" name="Group 65"/>
              <p:cNvGrpSpPr/>
              <p:nvPr/>
            </p:nvGrpSpPr>
            <p:grpSpPr>
              <a:xfrm>
                <a:off x="6331502" y="5828821"/>
                <a:ext cx="5066645" cy="232259"/>
                <a:chOff x="-304902" y="5954171"/>
                <a:chExt cx="5573307" cy="232259"/>
              </a:xfrm>
            </p:grpSpPr>
            <p:cxnSp>
              <p:nvCxnSpPr>
                <p:cNvPr id="39" name="Straight Connector 66"/>
                <p:cNvCxnSpPr/>
                <p:nvPr/>
              </p:nvCxnSpPr>
              <p:spPr>
                <a:xfrm>
                  <a:off x="1398649" y="5954171"/>
                  <a:ext cx="3698284"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67"/>
                <p:cNvCxnSpPr/>
                <p:nvPr/>
              </p:nvCxnSpPr>
              <p:spPr>
                <a:xfrm>
                  <a:off x="5079898" y="6101763"/>
                  <a:ext cx="188507"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68"/>
                <p:cNvCxnSpPr/>
                <p:nvPr/>
              </p:nvCxnSpPr>
              <p:spPr>
                <a:xfrm>
                  <a:off x="844124" y="5954171"/>
                  <a:ext cx="219783"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69"/>
                <p:cNvCxnSpPr/>
                <p:nvPr/>
              </p:nvCxnSpPr>
              <p:spPr>
                <a:xfrm>
                  <a:off x="3335765" y="6101763"/>
                  <a:ext cx="939902"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43" name="Straight Connector 70"/>
                <p:cNvCxnSpPr/>
                <p:nvPr/>
              </p:nvCxnSpPr>
              <p:spPr>
                <a:xfrm>
                  <a:off x="50698" y="6101763"/>
                  <a:ext cx="1532569"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45" name="Straight Connector 71"/>
                <p:cNvCxnSpPr/>
                <p:nvPr/>
              </p:nvCxnSpPr>
              <p:spPr>
                <a:xfrm>
                  <a:off x="-304902" y="6101763"/>
                  <a:ext cx="188507"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72"/>
                <p:cNvCxnSpPr/>
                <p:nvPr/>
              </p:nvCxnSpPr>
              <p:spPr>
                <a:xfrm>
                  <a:off x="712334" y="6186430"/>
                  <a:ext cx="786451"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73"/>
                <p:cNvCxnSpPr/>
                <p:nvPr/>
              </p:nvCxnSpPr>
              <p:spPr>
                <a:xfrm>
                  <a:off x="4275754" y="6186430"/>
                  <a:ext cx="155595" cy="0"/>
                </a:xfrm>
                <a:prstGeom prst="line">
                  <a:avLst/>
                </a:prstGeom>
                <a:ln w="38100" cap="rnd">
                  <a:solidFill>
                    <a:schemeClr val="tx2"/>
                  </a:solidFill>
                  <a:round/>
                </a:ln>
              </p:spPr>
              <p:style>
                <a:lnRef idx="1">
                  <a:schemeClr val="accent1"/>
                </a:lnRef>
                <a:fillRef idx="0">
                  <a:schemeClr val="accent1"/>
                </a:fillRef>
                <a:effectRef idx="0">
                  <a:schemeClr val="accent1"/>
                </a:effectRef>
                <a:fontRef idx="minor">
                  <a:schemeClr val="tx1"/>
                </a:fontRef>
              </p:style>
            </p:cxnSp>
          </p:grpSp>
        </p:grpSp>
        <p:sp>
          <p:nvSpPr>
            <p:cNvPr id="5" name="Rectangle 4"/>
            <p:cNvSpPr/>
            <p:nvPr/>
          </p:nvSpPr>
          <p:spPr>
            <a:xfrm>
              <a:off x="4036549" y="1976646"/>
              <a:ext cx="2831773" cy="830997"/>
            </a:xfrm>
            <a:prstGeom prst="rect">
              <a:avLst/>
            </a:prstGeom>
          </p:spPr>
          <p:txBody>
            <a:bodyPr wrap="square">
              <a:spAutoFit/>
            </a:bodyPr>
            <a:lstStyle/>
            <a:p>
              <a:r>
                <a:rPr lang="en-US" sz="2400" dirty="0">
                  <a:latin typeface="Microsoft YaHei" charset="-122"/>
                  <a:ea typeface="Microsoft YaHei" charset="-122"/>
                  <a:cs typeface="Microsoft YaHei" charset="-122"/>
                </a:rPr>
                <a:t>核心原理</a:t>
              </a:r>
              <a:r>
                <a:rPr lang="zh-CN" altLang="en-US" sz="2400" dirty="0">
                  <a:latin typeface="Microsoft YaHei" charset="-122"/>
                  <a:ea typeface="Microsoft YaHei" charset="-122"/>
                  <a:cs typeface="Microsoft YaHei" charset="-122"/>
                </a:rPr>
                <a:t>：</a:t>
              </a:r>
              <a:endParaRPr lang="en-US" altLang="zh-CN" sz="2400" dirty="0">
                <a:latin typeface="Microsoft YaHei" charset="-122"/>
                <a:ea typeface="Microsoft YaHei" charset="-122"/>
                <a:cs typeface="Microsoft YaHei" charset="-122"/>
              </a:endParaRPr>
            </a:p>
            <a:p>
              <a:r>
                <a:rPr lang="en-US" sz="2400" dirty="0">
                  <a:latin typeface="Microsoft YaHei" charset="-122"/>
                  <a:ea typeface="Microsoft YaHei" charset="-122"/>
                  <a:cs typeface="Microsoft YaHei" charset="-122"/>
                </a:rPr>
                <a:t>消除信号源的冗余</a:t>
              </a:r>
            </a:p>
          </p:txBody>
        </p:sp>
      </p:grpSp>
      <p:grpSp>
        <p:nvGrpSpPr>
          <p:cNvPr id="13" name="Group 12"/>
          <p:cNvGrpSpPr/>
          <p:nvPr/>
        </p:nvGrpSpPr>
        <p:grpSpPr>
          <a:xfrm>
            <a:off x="6466462" y="614982"/>
            <a:ext cx="5713620" cy="5308952"/>
            <a:chOff x="6466462" y="614982"/>
            <a:chExt cx="5713620" cy="5308952"/>
          </a:xfrm>
        </p:grpSpPr>
        <p:sp>
          <p:nvSpPr>
            <p:cNvPr id="134" name="îṥļîḑé-Freeform: Shape 49"/>
            <p:cNvSpPr>
              <a:spLocks/>
            </p:cNvSpPr>
            <p:nvPr/>
          </p:nvSpPr>
          <p:spPr bwMode="auto">
            <a:xfrm rot="5400000">
              <a:off x="7823637" y="1374702"/>
              <a:ext cx="271992" cy="126930"/>
            </a:xfrm>
            <a:custGeom>
              <a:avLst/>
              <a:gdLst>
                <a:gd name="T0" fmla="*/ 64 w 129"/>
                <a:gd name="T1" fmla="*/ 0 h 60"/>
                <a:gd name="T2" fmla="*/ 0 w 129"/>
                <a:gd name="T3" fmla="*/ 60 h 60"/>
                <a:gd name="T4" fmla="*/ 129 w 129"/>
                <a:gd name="T5" fmla="*/ 60 h 60"/>
                <a:gd name="T6" fmla="*/ 64 w 129"/>
                <a:gd name="T7" fmla="*/ 0 h 60"/>
              </a:gdLst>
              <a:ahLst/>
              <a:cxnLst>
                <a:cxn ang="0">
                  <a:pos x="T0" y="T1"/>
                </a:cxn>
                <a:cxn ang="0">
                  <a:pos x="T2" y="T3"/>
                </a:cxn>
                <a:cxn ang="0">
                  <a:pos x="T4" y="T5"/>
                </a:cxn>
                <a:cxn ang="0">
                  <a:pos x="T6" y="T7"/>
                </a:cxn>
              </a:cxnLst>
              <a:rect l="0" t="0" r="r" b="b"/>
              <a:pathLst>
                <a:path w="129" h="60">
                  <a:moveTo>
                    <a:pt x="64" y="0"/>
                  </a:moveTo>
                  <a:cubicBezTo>
                    <a:pt x="56" y="34"/>
                    <a:pt x="31" y="60"/>
                    <a:pt x="0" y="60"/>
                  </a:cubicBezTo>
                  <a:cubicBezTo>
                    <a:pt x="129" y="60"/>
                    <a:pt x="129" y="60"/>
                    <a:pt x="129" y="60"/>
                  </a:cubicBezTo>
                  <a:cubicBezTo>
                    <a:pt x="98" y="60"/>
                    <a:pt x="72" y="34"/>
                    <a:pt x="64" y="0"/>
                  </a:cubicBezTo>
                  <a:close/>
                </a:path>
              </a:pathLst>
            </a:custGeom>
            <a:solidFill>
              <a:schemeClr val="tx2"/>
            </a:solidFill>
            <a:ln>
              <a:noFill/>
            </a:ln>
            <a:effectLst/>
          </p:spPr>
          <p:txBody>
            <a:bodyPr anchor="ctr"/>
            <a:lstStyle/>
            <a:p>
              <a:pPr algn="ctr"/>
              <a:endParaRPr sz="2000">
                <a:latin typeface="Microsoft YaHei" charset="-122"/>
                <a:ea typeface="Microsoft YaHei" charset="-122"/>
                <a:cs typeface="Microsoft YaHei" charset="-122"/>
              </a:endParaRPr>
            </a:p>
          </p:txBody>
        </p:sp>
        <p:grpSp>
          <p:nvGrpSpPr>
            <p:cNvPr id="12" name="Group 11"/>
            <p:cNvGrpSpPr/>
            <p:nvPr/>
          </p:nvGrpSpPr>
          <p:grpSpPr>
            <a:xfrm>
              <a:off x="6466462" y="614982"/>
              <a:ext cx="5713620" cy="5308952"/>
              <a:chOff x="6466462" y="614982"/>
              <a:chExt cx="5713620" cy="5308952"/>
            </a:xfrm>
          </p:grpSpPr>
          <p:sp>
            <p:nvSpPr>
              <p:cNvPr id="9" name="Rectangle 8"/>
              <p:cNvSpPr/>
              <p:nvPr/>
            </p:nvSpPr>
            <p:spPr>
              <a:xfrm>
                <a:off x="6558634" y="1238112"/>
                <a:ext cx="1366080" cy="400110"/>
              </a:xfrm>
              <a:prstGeom prst="rect">
                <a:avLst/>
              </a:prstGeom>
            </p:spPr>
            <p:txBody>
              <a:bodyPr wrap="none">
                <a:spAutoFit/>
              </a:bodyPr>
              <a:lstStyle/>
              <a:p>
                <a:r>
                  <a:rPr lang="zh-CN" altLang="en-US" sz="2000" dirty="0">
                    <a:latin typeface="Microsoft YaHei" charset="-122"/>
                    <a:ea typeface="Microsoft YaHei" charset="-122"/>
                    <a:cs typeface="Microsoft YaHei" charset="-122"/>
                  </a:rPr>
                  <a:t>原始图像</a:t>
                </a:r>
                <a:r>
                  <a:rPr lang="en-US" altLang="zh-CN" sz="2000" dirty="0">
                    <a:latin typeface="Microsoft YaHei" charset="-122"/>
                    <a:ea typeface="Microsoft YaHei" charset="-122"/>
                    <a:cs typeface="Microsoft YaHei" charset="-122"/>
                  </a:rPr>
                  <a:t>X</a:t>
                </a:r>
                <a:endParaRPr lang="en-US" sz="2000" dirty="0">
                  <a:latin typeface="Microsoft YaHei" charset="-122"/>
                  <a:ea typeface="Microsoft YaHei" charset="-122"/>
                  <a:cs typeface="Microsoft YaHei" charset="-122"/>
                </a:endParaRPr>
              </a:p>
            </p:txBody>
          </p:sp>
          <p:grpSp>
            <p:nvGrpSpPr>
              <p:cNvPr id="11" name="Group 10"/>
              <p:cNvGrpSpPr/>
              <p:nvPr/>
            </p:nvGrpSpPr>
            <p:grpSpPr>
              <a:xfrm>
                <a:off x="6466462" y="614982"/>
                <a:ext cx="5713620" cy="5308952"/>
                <a:chOff x="6466462" y="614982"/>
                <a:chExt cx="5713620" cy="5308952"/>
              </a:xfrm>
            </p:grpSpPr>
            <p:grpSp>
              <p:nvGrpSpPr>
                <p:cNvPr id="62" name="0260662a-7873-4e97-bb41-57b173ab892b"/>
                <p:cNvGrpSpPr>
                  <a:grpSpLocks noChangeAspect="1"/>
                </p:cNvGrpSpPr>
                <p:nvPr/>
              </p:nvGrpSpPr>
              <p:grpSpPr>
                <a:xfrm>
                  <a:off x="6466462" y="614982"/>
                  <a:ext cx="4347540" cy="5308952"/>
                  <a:chOff x="1544620" y="-500621"/>
                  <a:chExt cx="6089922" cy="7436644"/>
                </a:xfrm>
              </p:grpSpPr>
              <p:sp>
                <p:nvSpPr>
                  <p:cNvPr id="63" name="îṥļîḑé-Freeform: Shape 3"/>
                  <p:cNvSpPr>
                    <a:spLocks/>
                  </p:cNvSpPr>
                  <p:nvPr/>
                </p:nvSpPr>
                <p:spPr bwMode="auto">
                  <a:xfrm>
                    <a:off x="3863750" y="-39328"/>
                    <a:ext cx="974889" cy="972368"/>
                  </a:xfrm>
                  <a:custGeom>
                    <a:avLst/>
                    <a:gdLst>
                      <a:gd name="T0" fmla="*/ 346 w 346"/>
                      <a:gd name="T1" fmla="*/ 346 h 346"/>
                      <a:gd name="T2" fmla="*/ 0 w 346"/>
                      <a:gd name="T3" fmla="*/ 0 h 346"/>
                      <a:gd name="T4" fmla="*/ 84 w 346"/>
                      <a:gd name="T5" fmla="*/ 0 h 346"/>
                      <a:gd name="T6" fmla="*/ 346 w 346"/>
                      <a:gd name="T7" fmla="*/ 262 h 346"/>
                      <a:gd name="T8" fmla="*/ 346 w 346"/>
                      <a:gd name="T9" fmla="*/ 346 h 346"/>
                    </a:gdLst>
                    <a:ahLst/>
                    <a:cxnLst>
                      <a:cxn ang="0">
                        <a:pos x="T0" y="T1"/>
                      </a:cxn>
                      <a:cxn ang="0">
                        <a:pos x="T2" y="T3"/>
                      </a:cxn>
                      <a:cxn ang="0">
                        <a:pos x="T4" y="T5"/>
                      </a:cxn>
                      <a:cxn ang="0">
                        <a:pos x="T6" y="T7"/>
                      </a:cxn>
                      <a:cxn ang="0">
                        <a:pos x="T8" y="T9"/>
                      </a:cxn>
                    </a:cxnLst>
                    <a:rect l="0" t="0" r="r" b="b"/>
                    <a:pathLst>
                      <a:path w="346" h="346">
                        <a:moveTo>
                          <a:pt x="346" y="346"/>
                        </a:moveTo>
                        <a:cubicBezTo>
                          <a:pt x="157" y="342"/>
                          <a:pt x="4" y="189"/>
                          <a:pt x="0" y="0"/>
                        </a:cubicBezTo>
                        <a:cubicBezTo>
                          <a:pt x="84" y="0"/>
                          <a:pt x="84" y="0"/>
                          <a:pt x="84" y="0"/>
                        </a:cubicBezTo>
                        <a:cubicBezTo>
                          <a:pt x="88" y="143"/>
                          <a:pt x="203" y="258"/>
                          <a:pt x="346" y="262"/>
                        </a:cubicBezTo>
                        <a:lnTo>
                          <a:pt x="346" y="346"/>
                        </a:lnTo>
                        <a:close/>
                      </a:path>
                    </a:pathLst>
                  </a:custGeom>
                  <a:solidFill>
                    <a:schemeClr val="accent1"/>
                  </a:solidFill>
                  <a:ln>
                    <a:noFill/>
                  </a:ln>
                  <a:effectLst/>
                </p:spPr>
                <p:txBody>
                  <a:bodyPr anchor="ctr"/>
                  <a:lstStyle/>
                  <a:p>
                    <a:pPr algn="ctr"/>
                    <a:endParaRPr sz="2000">
                      <a:latin typeface="Microsoft YaHei" charset="-122"/>
                      <a:ea typeface="Microsoft YaHei" charset="-122"/>
                      <a:cs typeface="Microsoft YaHei" charset="-122"/>
                    </a:endParaRPr>
                  </a:p>
                </p:txBody>
              </p:sp>
              <p:sp>
                <p:nvSpPr>
                  <p:cNvPr id="67" name="îṥļîḑé-Freeform: Shape 4"/>
                  <p:cNvSpPr>
                    <a:spLocks/>
                  </p:cNvSpPr>
                  <p:nvPr/>
                </p:nvSpPr>
                <p:spPr bwMode="auto">
                  <a:xfrm>
                    <a:off x="4883978" y="696246"/>
                    <a:ext cx="972368" cy="1992599"/>
                  </a:xfrm>
                  <a:custGeom>
                    <a:avLst/>
                    <a:gdLst>
                      <a:gd name="T0" fmla="*/ 0 w 346"/>
                      <a:gd name="T1" fmla="*/ 624 h 708"/>
                      <a:gd name="T2" fmla="*/ 262 w 346"/>
                      <a:gd name="T3" fmla="*/ 354 h 708"/>
                      <a:gd name="T4" fmla="*/ 0 w 346"/>
                      <a:gd name="T5" fmla="*/ 84 h 708"/>
                      <a:gd name="T6" fmla="*/ 0 w 346"/>
                      <a:gd name="T7" fmla="*/ 0 h 708"/>
                      <a:gd name="T8" fmla="*/ 346 w 346"/>
                      <a:gd name="T9" fmla="*/ 354 h 708"/>
                      <a:gd name="T10" fmla="*/ 0 w 346"/>
                      <a:gd name="T11" fmla="*/ 708 h 708"/>
                      <a:gd name="T12" fmla="*/ 0 w 346"/>
                      <a:gd name="T13" fmla="*/ 624 h 708"/>
                    </a:gdLst>
                    <a:ahLst/>
                    <a:cxnLst>
                      <a:cxn ang="0">
                        <a:pos x="T0" y="T1"/>
                      </a:cxn>
                      <a:cxn ang="0">
                        <a:pos x="T2" y="T3"/>
                      </a:cxn>
                      <a:cxn ang="0">
                        <a:pos x="T4" y="T5"/>
                      </a:cxn>
                      <a:cxn ang="0">
                        <a:pos x="T6" y="T7"/>
                      </a:cxn>
                      <a:cxn ang="0">
                        <a:pos x="T8" y="T9"/>
                      </a:cxn>
                      <a:cxn ang="0">
                        <a:pos x="T10" y="T11"/>
                      </a:cxn>
                      <a:cxn ang="0">
                        <a:pos x="T12" y="T13"/>
                      </a:cxn>
                    </a:cxnLst>
                    <a:rect l="0" t="0" r="r" b="b"/>
                    <a:pathLst>
                      <a:path w="346" h="708">
                        <a:moveTo>
                          <a:pt x="0" y="624"/>
                        </a:moveTo>
                        <a:cubicBezTo>
                          <a:pt x="145" y="620"/>
                          <a:pt x="262" y="500"/>
                          <a:pt x="262" y="354"/>
                        </a:cubicBezTo>
                        <a:cubicBezTo>
                          <a:pt x="262" y="208"/>
                          <a:pt x="145" y="88"/>
                          <a:pt x="0" y="84"/>
                        </a:cubicBezTo>
                        <a:cubicBezTo>
                          <a:pt x="0" y="0"/>
                          <a:pt x="0" y="0"/>
                          <a:pt x="0" y="0"/>
                        </a:cubicBezTo>
                        <a:cubicBezTo>
                          <a:pt x="191" y="4"/>
                          <a:pt x="346" y="161"/>
                          <a:pt x="346" y="354"/>
                        </a:cubicBezTo>
                        <a:cubicBezTo>
                          <a:pt x="346" y="547"/>
                          <a:pt x="191" y="704"/>
                          <a:pt x="0" y="708"/>
                        </a:cubicBezTo>
                        <a:lnTo>
                          <a:pt x="0" y="624"/>
                        </a:lnTo>
                        <a:close/>
                      </a:path>
                    </a:pathLst>
                  </a:custGeom>
                  <a:solidFill>
                    <a:schemeClr val="accent1"/>
                  </a:solidFill>
                  <a:ln>
                    <a:noFill/>
                  </a:ln>
                  <a:effectLst/>
                </p:spPr>
                <p:txBody>
                  <a:bodyPr anchor="ctr"/>
                  <a:lstStyle/>
                  <a:p>
                    <a:pPr algn="ctr"/>
                    <a:endParaRPr sz="2000">
                      <a:latin typeface="Microsoft YaHei" charset="-122"/>
                      <a:ea typeface="Microsoft YaHei" charset="-122"/>
                      <a:cs typeface="Microsoft YaHei" charset="-122"/>
                    </a:endParaRPr>
                  </a:p>
                </p:txBody>
              </p:sp>
              <p:sp>
                <p:nvSpPr>
                  <p:cNvPr id="69" name="îṥļîḑé-Freeform: Shape 5"/>
                  <p:cNvSpPr>
                    <a:spLocks/>
                  </p:cNvSpPr>
                  <p:nvPr/>
                </p:nvSpPr>
                <p:spPr bwMode="auto">
                  <a:xfrm>
                    <a:off x="3863752" y="2452049"/>
                    <a:ext cx="1992599" cy="1992599"/>
                  </a:xfrm>
                  <a:custGeom>
                    <a:avLst/>
                    <a:gdLst>
                      <a:gd name="T0" fmla="*/ 354 w 708"/>
                      <a:gd name="T1" fmla="*/ 708 h 708"/>
                      <a:gd name="T2" fmla="*/ 0 w 708"/>
                      <a:gd name="T3" fmla="*/ 354 h 708"/>
                      <a:gd name="T4" fmla="*/ 346 w 708"/>
                      <a:gd name="T5" fmla="*/ 0 h 708"/>
                      <a:gd name="T6" fmla="*/ 346 w 708"/>
                      <a:gd name="T7" fmla="*/ 84 h 708"/>
                      <a:gd name="T8" fmla="*/ 84 w 708"/>
                      <a:gd name="T9" fmla="*/ 354 h 708"/>
                      <a:gd name="T10" fmla="*/ 354 w 708"/>
                      <a:gd name="T11" fmla="*/ 624 h 708"/>
                      <a:gd name="T12" fmla="*/ 624 w 708"/>
                      <a:gd name="T13" fmla="*/ 362 h 708"/>
                      <a:gd name="T14" fmla="*/ 708 w 708"/>
                      <a:gd name="T15" fmla="*/ 362 h 708"/>
                      <a:gd name="T16" fmla="*/ 354 w 708"/>
                      <a:gd name="T17"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8" h="708">
                        <a:moveTo>
                          <a:pt x="354" y="708"/>
                        </a:moveTo>
                        <a:cubicBezTo>
                          <a:pt x="158" y="708"/>
                          <a:pt x="0" y="549"/>
                          <a:pt x="0" y="354"/>
                        </a:cubicBezTo>
                        <a:cubicBezTo>
                          <a:pt x="0" y="161"/>
                          <a:pt x="154" y="4"/>
                          <a:pt x="346" y="0"/>
                        </a:cubicBezTo>
                        <a:cubicBezTo>
                          <a:pt x="346" y="84"/>
                          <a:pt x="346" y="84"/>
                          <a:pt x="346" y="84"/>
                        </a:cubicBezTo>
                        <a:cubicBezTo>
                          <a:pt x="200" y="88"/>
                          <a:pt x="84" y="208"/>
                          <a:pt x="84" y="354"/>
                        </a:cubicBezTo>
                        <a:cubicBezTo>
                          <a:pt x="84" y="503"/>
                          <a:pt x="205" y="624"/>
                          <a:pt x="354" y="624"/>
                        </a:cubicBezTo>
                        <a:cubicBezTo>
                          <a:pt x="500" y="624"/>
                          <a:pt x="619" y="507"/>
                          <a:pt x="624" y="362"/>
                        </a:cubicBezTo>
                        <a:cubicBezTo>
                          <a:pt x="708" y="362"/>
                          <a:pt x="708" y="362"/>
                          <a:pt x="708" y="362"/>
                        </a:cubicBezTo>
                        <a:cubicBezTo>
                          <a:pt x="703" y="554"/>
                          <a:pt x="546" y="708"/>
                          <a:pt x="354" y="708"/>
                        </a:cubicBezTo>
                        <a:close/>
                      </a:path>
                    </a:pathLst>
                  </a:custGeom>
                  <a:solidFill>
                    <a:schemeClr val="accent4">
                      <a:lumMod val="100000"/>
                    </a:schemeClr>
                  </a:solidFill>
                  <a:ln>
                    <a:noFill/>
                  </a:ln>
                  <a:effectLst/>
                </p:spPr>
                <p:txBody>
                  <a:bodyPr anchor="ctr"/>
                  <a:lstStyle/>
                  <a:p>
                    <a:pPr algn="ctr"/>
                    <a:endParaRPr sz="2000">
                      <a:latin typeface="Microsoft YaHei" charset="-122"/>
                      <a:ea typeface="Microsoft YaHei" charset="-122"/>
                      <a:cs typeface="Microsoft YaHei" charset="-122"/>
                    </a:endParaRPr>
                  </a:p>
                </p:txBody>
              </p:sp>
              <p:sp>
                <p:nvSpPr>
                  <p:cNvPr id="77" name="îṥļîḑé-Freeform: Shape 6"/>
                  <p:cNvSpPr>
                    <a:spLocks/>
                  </p:cNvSpPr>
                  <p:nvPr/>
                </p:nvSpPr>
                <p:spPr bwMode="auto">
                  <a:xfrm>
                    <a:off x="6639784" y="5963655"/>
                    <a:ext cx="972368" cy="972368"/>
                  </a:xfrm>
                  <a:custGeom>
                    <a:avLst/>
                    <a:gdLst>
                      <a:gd name="T0" fmla="*/ 262 w 346"/>
                      <a:gd name="T1" fmla="*/ 346 h 346"/>
                      <a:gd name="T2" fmla="*/ 0 w 346"/>
                      <a:gd name="T3" fmla="*/ 84 h 346"/>
                      <a:gd name="T4" fmla="*/ 0 w 346"/>
                      <a:gd name="T5" fmla="*/ 0 h 346"/>
                      <a:gd name="T6" fmla="*/ 346 w 346"/>
                      <a:gd name="T7" fmla="*/ 346 h 346"/>
                      <a:gd name="T8" fmla="*/ 262 w 346"/>
                      <a:gd name="T9" fmla="*/ 346 h 346"/>
                    </a:gdLst>
                    <a:ahLst/>
                    <a:cxnLst>
                      <a:cxn ang="0">
                        <a:pos x="T0" y="T1"/>
                      </a:cxn>
                      <a:cxn ang="0">
                        <a:pos x="T2" y="T3"/>
                      </a:cxn>
                      <a:cxn ang="0">
                        <a:pos x="T4" y="T5"/>
                      </a:cxn>
                      <a:cxn ang="0">
                        <a:pos x="T6" y="T7"/>
                      </a:cxn>
                      <a:cxn ang="0">
                        <a:pos x="T8" y="T9"/>
                      </a:cxn>
                    </a:cxnLst>
                    <a:rect l="0" t="0" r="r" b="b"/>
                    <a:pathLst>
                      <a:path w="346" h="346">
                        <a:moveTo>
                          <a:pt x="262" y="346"/>
                        </a:moveTo>
                        <a:cubicBezTo>
                          <a:pt x="257" y="203"/>
                          <a:pt x="142" y="88"/>
                          <a:pt x="0" y="84"/>
                        </a:cubicBezTo>
                        <a:cubicBezTo>
                          <a:pt x="0" y="0"/>
                          <a:pt x="0" y="0"/>
                          <a:pt x="0" y="0"/>
                        </a:cubicBezTo>
                        <a:cubicBezTo>
                          <a:pt x="189" y="4"/>
                          <a:pt x="341" y="157"/>
                          <a:pt x="346" y="346"/>
                        </a:cubicBezTo>
                        <a:lnTo>
                          <a:pt x="262" y="346"/>
                        </a:lnTo>
                        <a:close/>
                      </a:path>
                    </a:pathLst>
                  </a:custGeom>
                  <a:solidFill>
                    <a:schemeClr val="accent2"/>
                  </a:solidFill>
                  <a:ln>
                    <a:noFill/>
                  </a:ln>
                  <a:effectLst/>
                </p:spPr>
                <p:txBody>
                  <a:bodyPr anchor="ctr"/>
                  <a:lstStyle/>
                  <a:p>
                    <a:pPr algn="ctr"/>
                    <a:endParaRPr sz="2000">
                      <a:latin typeface="Microsoft YaHei" charset="-122"/>
                      <a:ea typeface="Microsoft YaHei" charset="-122"/>
                      <a:cs typeface="Microsoft YaHei" charset="-122"/>
                    </a:endParaRPr>
                  </a:p>
                </p:txBody>
              </p:sp>
              <p:sp>
                <p:nvSpPr>
                  <p:cNvPr id="78" name="îṥļîḑé-Freeform: Shape 7"/>
                  <p:cNvSpPr>
                    <a:spLocks/>
                  </p:cNvSpPr>
                  <p:nvPr/>
                </p:nvSpPr>
                <p:spPr bwMode="auto">
                  <a:xfrm>
                    <a:off x="5619553" y="4207855"/>
                    <a:ext cx="974889" cy="1992599"/>
                  </a:xfrm>
                  <a:custGeom>
                    <a:avLst/>
                    <a:gdLst>
                      <a:gd name="T0" fmla="*/ 346 w 346"/>
                      <a:gd name="T1" fmla="*/ 708 h 708"/>
                      <a:gd name="T2" fmla="*/ 0 w 346"/>
                      <a:gd name="T3" fmla="*/ 354 h 708"/>
                      <a:gd name="T4" fmla="*/ 346 w 346"/>
                      <a:gd name="T5" fmla="*/ 0 h 708"/>
                      <a:gd name="T6" fmla="*/ 346 w 346"/>
                      <a:gd name="T7" fmla="*/ 84 h 708"/>
                      <a:gd name="T8" fmla="*/ 84 w 346"/>
                      <a:gd name="T9" fmla="*/ 354 h 708"/>
                      <a:gd name="T10" fmla="*/ 346 w 346"/>
                      <a:gd name="T11" fmla="*/ 624 h 708"/>
                      <a:gd name="T12" fmla="*/ 346 w 346"/>
                      <a:gd name="T13" fmla="*/ 708 h 708"/>
                    </a:gdLst>
                    <a:ahLst/>
                    <a:cxnLst>
                      <a:cxn ang="0">
                        <a:pos x="T0" y="T1"/>
                      </a:cxn>
                      <a:cxn ang="0">
                        <a:pos x="T2" y="T3"/>
                      </a:cxn>
                      <a:cxn ang="0">
                        <a:pos x="T4" y="T5"/>
                      </a:cxn>
                      <a:cxn ang="0">
                        <a:pos x="T6" y="T7"/>
                      </a:cxn>
                      <a:cxn ang="0">
                        <a:pos x="T8" y="T9"/>
                      </a:cxn>
                      <a:cxn ang="0">
                        <a:pos x="T10" y="T11"/>
                      </a:cxn>
                      <a:cxn ang="0">
                        <a:pos x="T12" y="T13"/>
                      </a:cxn>
                    </a:cxnLst>
                    <a:rect l="0" t="0" r="r" b="b"/>
                    <a:pathLst>
                      <a:path w="346" h="708">
                        <a:moveTo>
                          <a:pt x="346" y="708"/>
                        </a:moveTo>
                        <a:cubicBezTo>
                          <a:pt x="154" y="704"/>
                          <a:pt x="0" y="547"/>
                          <a:pt x="0" y="354"/>
                        </a:cubicBezTo>
                        <a:cubicBezTo>
                          <a:pt x="0" y="161"/>
                          <a:pt x="154" y="4"/>
                          <a:pt x="346" y="0"/>
                        </a:cubicBezTo>
                        <a:cubicBezTo>
                          <a:pt x="346" y="84"/>
                          <a:pt x="346" y="84"/>
                          <a:pt x="346" y="84"/>
                        </a:cubicBezTo>
                        <a:cubicBezTo>
                          <a:pt x="200" y="88"/>
                          <a:pt x="84" y="208"/>
                          <a:pt x="84" y="354"/>
                        </a:cubicBezTo>
                        <a:cubicBezTo>
                          <a:pt x="84" y="500"/>
                          <a:pt x="200" y="620"/>
                          <a:pt x="346" y="624"/>
                        </a:cubicBezTo>
                        <a:lnTo>
                          <a:pt x="346" y="708"/>
                        </a:lnTo>
                        <a:close/>
                      </a:path>
                    </a:pathLst>
                  </a:custGeom>
                  <a:solidFill>
                    <a:schemeClr val="accent2"/>
                  </a:solidFill>
                  <a:ln>
                    <a:noFill/>
                  </a:ln>
                  <a:effectLst/>
                </p:spPr>
                <p:txBody>
                  <a:bodyPr anchor="ctr"/>
                  <a:lstStyle/>
                  <a:p>
                    <a:pPr algn="ctr"/>
                    <a:endParaRPr sz="2000">
                      <a:latin typeface="Microsoft YaHei" charset="-122"/>
                      <a:ea typeface="Microsoft YaHei" charset="-122"/>
                      <a:cs typeface="Microsoft YaHei" charset="-122"/>
                    </a:endParaRPr>
                  </a:p>
                </p:txBody>
              </p:sp>
              <p:sp>
                <p:nvSpPr>
                  <p:cNvPr id="79" name="îṥļîḑé-Freeform: Shape 8"/>
                  <p:cNvSpPr>
                    <a:spLocks/>
                  </p:cNvSpPr>
                  <p:nvPr/>
                </p:nvSpPr>
                <p:spPr bwMode="auto">
                  <a:xfrm>
                    <a:off x="5619555" y="2452049"/>
                    <a:ext cx="1992599" cy="1992599"/>
                  </a:xfrm>
                  <a:custGeom>
                    <a:avLst/>
                    <a:gdLst>
                      <a:gd name="T0" fmla="*/ 362 w 708"/>
                      <a:gd name="T1" fmla="*/ 624 h 708"/>
                      <a:gd name="T2" fmla="*/ 624 w 708"/>
                      <a:gd name="T3" fmla="*/ 354 h 708"/>
                      <a:gd name="T4" fmla="*/ 354 w 708"/>
                      <a:gd name="T5" fmla="*/ 84 h 708"/>
                      <a:gd name="T6" fmla="*/ 84 w 708"/>
                      <a:gd name="T7" fmla="*/ 346 h 708"/>
                      <a:gd name="T8" fmla="*/ 0 w 708"/>
                      <a:gd name="T9" fmla="*/ 346 h 708"/>
                      <a:gd name="T10" fmla="*/ 354 w 708"/>
                      <a:gd name="T11" fmla="*/ 0 h 708"/>
                      <a:gd name="T12" fmla="*/ 708 w 708"/>
                      <a:gd name="T13" fmla="*/ 354 h 708"/>
                      <a:gd name="T14" fmla="*/ 362 w 708"/>
                      <a:gd name="T15" fmla="*/ 708 h 708"/>
                      <a:gd name="T16" fmla="*/ 362 w 708"/>
                      <a:gd name="T17" fmla="*/ 624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8" h="708">
                        <a:moveTo>
                          <a:pt x="362" y="624"/>
                        </a:moveTo>
                        <a:cubicBezTo>
                          <a:pt x="507" y="620"/>
                          <a:pt x="624" y="500"/>
                          <a:pt x="624" y="354"/>
                        </a:cubicBezTo>
                        <a:cubicBezTo>
                          <a:pt x="624" y="205"/>
                          <a:pt x="503" y="84"/>
                          <a:pt x="354" y="84"/>
                        </a:cubicBezTo>
                        <a:cubicBezTo>
                          <a:pt x="207" y="84"/>
                          <a:pt x="88" y="201"/>
                          <a:pt x="84" y="346"/>
                        </a:cubicBezTo>
                        <a:cubicBezTo>
                          <a:pt x="0" y="346"/>
                          <a:pt x="0" y="346"/>
                          <a:pt x="0" y="346"/>
                        </a:cubicBezTo>
                        <a:cubicBezTo>
                          <a:pt x="4" y="154"/>
                          <a:pt x="161" y="0"/>
                          <a:pt x="354" y="0"/>
                        </a:cubicBezTo>
                        <a:cubicBezTo>
                          <a:pt x="549" y="0"/>
                          <a:pt x="708" y="159"/>
                          <a:pt x="708" y="354"/>
                        </a:cubicBezTo>
                        <a:cubicBezTo>
                          <a:pt x="708" y="547"/>
                          <a:pt x="553" y="704"/>
                          <a:pt x="362" y="708"/>
                        </a:cubicBezTo>
                        <a:lnTo>
                          <a:pt x="362" y="624"/>
                        </a:lnTo>
                        <a:close/>
                      </a:path>
                    </a:pathLst>
                  </a:custGeom>
                  <a:solidFill>
                    <a:schemeClr val="accent3">
                      <a:lumMod val="100000"/>
                    </a:schemeClr>
                  </a:solidFill>
                  <a:ln>
                    <a:noFill/>
                  </a:ln>
                  <a:effectLst/>
                </p:spPr>
                <p:txBody>
                  <a:bodyPr anchor="ctr"/>
                  <a:lstStyle/>
                  <a:p>
                    <a:pPr algn="ctr"/>
                    <a:endParaRPr sz="2000">
                      <a:latin typeface="Microsoft YaHei" charset="-122"/>
                      <a:ea typeface="Microsoft YaHei" charset="-122"/>
                      <a:cs typeface="Microsoft YaHei" charset="-122"/>
                    </a:endParaRPr>
                  </a:p>
                </p:txBody>
              </p:sp>
              <p:sp>
                <p:nvSpPr>
                  <p:cNvPr id="80" name="îṥļîḑé-Oval 10"/>
                  <p:cNvSpPr>
                    <a:spLocks/>
                  </p:cNvSpPr>
                  <p:nvPr/>
                </p:nvSpPr>
                <p:spPr bwMode="auto">
                  <a:xfrm>
                    <a:off x="4289477" y="1116933"/>
                    <a:ext cx="1138627" cy="1138628"/>
                  </a:xfrm>
                  <a:prstGeom prst="ellipse">
                    <a:avLst/>
                  </a:prstGeom>
                  <a:noFill/>
                  <a:ln w="635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000">
                      <a:latin typeface="Microsoft YaHei" charset="-122"/>
                      <a:ea typeface="Microsoft YaHei" charset="-122"/>
                      <a:cs typeface="Microsoft YaHei" charset="-122"/>
                    </a:endParaRPr>
                  </a:p>
                </p:txBody>
              </p:sp>
              <p:sp>
                <p:nvSpPr>
                  <p:cNvPr id="83" name="îṥļîḑé-Oval 24"/>
                  <p:cNvSpPr>
                    <a:spLocks/>
                  </p:cNvSpPr>
                  <p:nvPr/>
                </p:nvSpPr>
                <p:spPr bwMode="auto">
                  <a:xfrm>
                    <a:off x="4289476" y="2872738"/>
                    <a:ext cx="1138627" cy="1138628"/>
                  </a:xfrm>
                  <a:prstGeom prst="ellipse">
                    <a:avLst/>
                  </a:prstGeom>
                  <a:noFill/>
                  <a:ln w="635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000">
                      <a:latin typeface="Microsoft YaHei" charset="-122"/>
                      <a:ea typeface="Microsoft YaHei" charset="-122"/>
                      <a:cs typeface="Microsoft YaHei" charset="-122"/>
                    </a:endParaRPr>
                  </a:p>
                </p:txBody>
              </p:sp>
              <p:sp>
                <p:nvSpPr>
                  <p:cNvPr id="86" name="îṥļîḑé-Oval 34"/>
                  <p:cNvSpPr>
                    <a:spLocks/>
                  </p:cNvSpPr>
                  <p:nvPr/>
                </p:nvSpPr>
                <p:spPr bwMode="auto">
                  <a:xfrm>
                    <a:off x="6045280" y="2872736"/>
                    <a:ext cx="1141147" cy="1138628"/>
                  </a:xfrm>
                  <a:prstGeom prst="ellipse">
                    <a:avLst/>
                  </a:prstGeom>
                  <a:noFill/>
                  <a:ln w="635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000">
                      <a:latin typeface="Microsoft YaHei" charset="-122"/>
                      <a:ea typeface="Microsoft YaHei" charset="-122"/>
                      <a:cs typeface="Microsoft YaHei" charset="-122"/>
                    </a:endParaRPr>
                  </a:p>
                </p:txBody>
              </p:sp>
              <p:sp>
                <p:nvSpPr>
                  <p:cNvPr id="89" name="îṥļîḑé-Oval 47"/>
                  <p:cNvSpPr>
                    <a:spLocks/>
                  </p:cNvSpPr>
                  <p:nvPr/>
                </p:nvSpPr>
                <p:spPr bwMode="auto">
                  <a:xfrm>
                    <a:off x="6045280" y="4626023"/>
                    <a:ext cx="1141147" cy="1141148"/>
                  </a:xfrm>
                  <a:prstGeom prst="ellipse">
                    <a:avLst/>
                  </a:prstGeom>
                  <a:noFill/>
                  <a:ln w="6350"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sz="2000">
                      <a:latin typeface="Microsoft YaHei" charset="-122"/>
                      <a:ea typeface="Microsoft YaHei" charset="-122"/>
                      <a:cs typeface="Microsoft YaHei" charset="-122"/>
                    </a:endParaRPr>
                  </a:p>
                </p:txBody>
              </p:sp>
              <p:sp>
                <p:nvSpPr>
                  <p:cNvPr id="91" name="îṥļîḑé-Freeform: Shape 49"/>
                  <p:cNvSpPr>
                    <a:spLocks/>
                  </p:cNvSpPr>
                  <p:nvPr/>
                </p:nvSpPr>
                <p:spPr bwMode="auto">
                  <a:xfrm rot="5400000">
                    <a:off x="7355142" y="5117964"/>
                    <a:ext cx="381000" cy="177800"/>
                  </a:xfrm>
                  <a:custGeom>
                    <a:avLst/>
                    <a:gdLst>
                      <a:gd name="T0" fmla="*/ 64 w 129"/>
                      <a:gd name="T1" fmla="*/ 0 h 60"/>
                      <a:gd name="T2" fmla="*/ 0 w 129"/>
                      <a:gd name="T3" fmla="*/ 60 h 60"/>
                      <a:gd name="T4" fmla="*/ 129 w 129"/>
                      <a:gd name="T5" fmla="*/ 60 h 60"/>
                      <a:gd name="T6" fmla="*/ 64 w 129"/>
                      <a:gd name="T7" fmla="*/ 0 h 60"/>
                    </a:gdLst>
                    <a:ahLst/>
                    <a:cxnLst>
                      <a:cxn ang="0">
                        <a:pos x="T0" y="T1"/>
                      </a:cxn>
                      <a:cxn ang="0">
                        <a:pos x="T2" y="T3"/>
                      </a:cxn>
                      <a:cxn ang="0">
                        <a:pos x="T4" y="T5"/>
                      </a:cxn>
                      <a:cxn ang="0">
                        <a:pos x="T6" y="T7"/>
                      </a:cxn>
                    </a:cxnLst>
                    <a:rect l="0" t="0" r="r" b="b"/>
                    <a:pathLst>
                      <a:path w="129" h="60">
                        <a:moveTo>
                          <a:pt x="64" y="0"/>
                        </a:moveTo>
                        <a:cubicBezTo>
                          <a:pt x="56" y="34"/>
                          <a:pt x="31" y="60"/>
                          <a:pt x="0" y="60"/>
                        </a:cubicBezTo>
                        <a:cubicBezTo>
                          <a:pt x="129" y="60"/>
                          <a:pt x="129" y="60"/>
                          <a:pt x="129" y="60"/>
                        </a:cubicBezTo>
                        <a:cubicBezTo>
                          <a:pt x="98" y="60"/>
                          <a:pt x="72" y="34"/>
                          <a:pt x="64" y="0"/>
                        </a:cubicBezTo>
                        <a:close/>
                      </a:path>
                    </a:pathLst>
                  </a:custGeom>
                  <a:solidFill>
                    <a:schemeClr val="tx2"/>
                  </a:solidFill>
                  <a:ln>
                    <a:noFill/>
                  </a:ln>
                  <a:effectLst/>
                </p:spPr>
                <p:txBody>
                  <a:bodyPr anchor="ctr"/>
                  <a:lstStyle/>
                  <a:p>
                    <a:pPr algn="ctr"/>
                    <a:endParaRPr sz="2000">
                      <a:latin typeface="Microsoft YaHei" charset="-122"/>
                      <a:ea typeface="Microsoft YaHei" charset="-122"/>
                      <a:cs typeface="Microsoft YaHei" charset="-122"/>
                    </a:endParaRPr>
                  </a:p>
                </p:txBody>
              </p:sp>
              <p:sp>
                <p:nvSpPr>
                  <p:cNvPr id="102" name="îṥļîḑé-TextBox 60"/>
                  <p:cNvSpPr txBox="1"/>
                  <p:nvPr/>
                </p:nvSpPr>
                <p:spPr>
                  <a:xfrm>
                    <a:off x="1544620" y="-500621"/>
                    <a:ext cx="2530362" cy="388226"/>
                  </a:xfrm>
                  <a:prstGeom prst="rect">
                    <a:avLst/>
                  </a:prstGeom>
                  <a:noFill/>
                </p:spPr>
                <p:txBody>
                  <a:bodyPr wrap="none" lIns="0" tIns="0" rIns="360000" bIns="0" anchor="b" anchorCtr="0">
                    <a:noAutofit/>
                  </a:bodyPr>
                  <a:lstStyle/>
                  <a:p>
                    <a:pPr algn="r"/>
                    <a:r>
                      <a:rPr lang="zh-CN" altLang="en-US" sz="2400" dirty="0">
                        <a:solidFill>
                          <a:schemeClr val="accent1">
                            <a:lumMod val="100000"/>
                          </a:schemeClr>
                        </a:solidFill>
                        <a:latin typeface="Microsoft YaHei" charset="-122"/>
                        <a:ea typeface="Microsoft YaHei" charset="-122"/>
                        <a:cs typeface="Microsoft YaHei" charset="-122"/>
                      </a:rPr>
                      <a:t>基本原理图</a:t>
                    </a:r>
                  </a:p>
                </p:txBody>
              </p:sp>
            </p:grpSp>
            <p:sp>
              <p:nvSpPr>
                <p:cNvPr id="8" name="Rectangle 7"/>
                <p:cNvSpPr/>
                <p:nvPr/>
              </p:nvSpPr>
              <p:spPr>
                <a:xfrm>
                  <a:off x="8487670" y="1853407"/>
                  <a:ext cx="704597" cy="707886"/>
                </a:xfrm>
                <a:prstGeom prst="rect">
                  <a:avLst/>
                </a:prstGeom>
              </p:spPr>
              <p:txBody>
                <a:bodyPr wrap="square">
                  <a:spAutoFit/>
                </a:bodyPr>
                <a:lstStyle/>
                <a:p>
                  <a:pPr algn="r"/>
                  <a:r>
                    <a:rPr lang="zh-CN" altLang="en-US" sz="2000" dirty="0">
                      <a:latin typeface="Microsoft YaHei" charset="-122"/>
                      <a:ea typeface="Microsoft YaHei" charset="-122"/>
                      <a:cs typeface="Microsoft YaHei" charset="-122"/>
                    </a:rPr>
                    <a:t>冗余压缩</a:t>
                  </a:r>
                </a:p>
              </p:txBody>
            </p:sp>
            <p:sp>
              <p:nvSpPr>
                <p:cNvPr id="131" name="Rectangle 130"/>
                <p:cNvSpPr/>
                <p:nvPr/>
              </p:nvSpPr>
              <p:spPr>
                <a:xfrm>
                  <a:off x="8310503" y="3244667"/>
                  <a:ext cx="840096" cy="400110"/>
                </a:xfrm>
                <a:prstGeom prst="rect">
                  <a:avLst/>
                </a:prstGeom>
              </p:spPr>
              <p:txBody>
                <a:bodyPr wrap="square">
                  <a:spAutoFit/>
                </a:bodyPr>
                <a:lstStyle/>
                <a:p>
                  <a:pPr algn="r"/>
                  <a:r>
                    <a:rPr lang="zh-CN" altLang="en-US" sz="2000" dirty="0">
                      <a:latin typeface="Microsoft YaHei" charset="-122"/>
                      <a:ea typeface="Microsoft YaHei" charset="-122"/>
                      <a:cs typeface="Microsoft YaHei" charset="-122"/>
                    </a:rPr>
                    <a:t>编码</a:t>
                  </a:r>
                </a:p>
              </p:txBody>
            </p:sp>
            <p:sp>
              <p:nvSpPr>
                <p:cNvPr id="132" name="Rectangle 131"/>
                <p:cNvSpPr/>
                <p:nvPr/>
              </p:nvSpPr>
              <p:spPr>
                <a:xfrm>
                  <a:off x="9711017" y="3251380"/>
                  <a:ext cx="759094" cy="400110"/>
                </a:xfrm>
                <a:prstGeom prst="rect">
                  <a:avLst/>
                </a:prstGeom>
              </p:spPr>
              <p:txBody>
                <a:bodyPr wrap="square">
                  <a:spAutoFit/>
                </a:bodyPr>
                <a:lstStyle/>
                <a:p>
                  <a:pPr algn="r"/>
                  <a:r>
                    <a:rPr lang="zh-CN" altLang="en-US" sz="2000" dirty="0">
                      <a:latin typeface="Microsoft YaHei" charset="-122"/>
                      <a:ea typeface="Microsoft YaHei" charset="-122"/>
                      <a:cs typeface="Microsoft YaHei" charset="-122"/>
                    </a:rPr>
                    <a:t>解码</a:t>
                  </a:r>
                </a:p>
              </p:txBody>
            </p:sp>
            <p:sp>
              <p:nvSpPr>
                <p:cNvPr id="133" name="Rectangle 132"/>
                <p:cNvSpPr/>
                <p:nvPr/>
              </p:nvSpPr>
              <p:spPr>
                <a:xfrm>
                  <a:off x="9611872" y="4497507"/>
                  <a:ext cx="854843" cy="400110"/>
                </a:xfrm>
                <a:prstGeom prst="rect">
                  <a:avLst/>
                </a:prstGeom>
              </p:spPr>
              <p:txBody>
                <a:bodyPr wrap="square">
                  <a:spAutoFit/>
                </a:bodyPr>
                <a:lstStyle/>
                <a:p>
                  <a:pPr algn="r"/>
                  <a:r>
                    <a:rPr lang="zh-CN" altLang="en-US" sz="2000" dirty="0">
                      <a:latin typeface="Microsoft YaHei" charset="-122"/>
                      <a:ea typeface="Microsoft YaHei" charset="-122"/>
                      <a:cs typeface="Microsoft YaHei" charset="-122"/>
                    </a:rPr>
                    <a:t>重构</a:t>
                  </a:r>
                </a:p>
              </p:txBody>
            </p:sp>
            <p:sp>
              <p:nvSpPr>
                <p:cNvPr id="135" name="Rectangle 134"/>
                <p:cNvSpPr/>
                <p:nvPr/>
              </p:nvSpPr>
              <p:spPr>
                <a:xfrm>
                  <a:off x="10814002" y="4504200"/>
                  <a:ext cx="1366080" cy="400110"/>
                </a:xfrm>
                <a:prstGeom prst="rect">
                  <a:avLst/>
                </a:prstGeom>
              </p:spPr>
              <p:txBody>
                <a:bodyPr wrap="none">
                  <a:spAutoFit/>
                </a:bodyPr>
                <a:lstStyle/>
                <a:p>
                  <a:r>
                    <a:rPr lang="zh-CN" altLang="en-US" sz="2000" dirty="0">
                      <a:latin typeface="Microsoft YaHei" charset="-122"/>
                      <a:ea typeface="Microsoft YaHei" charset="-122"/>
                      <a:cs typeface="Microsoft YaHei" charset="-122"/>
                    </a:rPr>
                    <a:t>恢复图像</a:t>
                  </a:r>
                  <a:r>
                    <a:rPr lang="en-US" altLang="zh-CN" sz="2000" dirty="0">
                      <a:latin typeface="Microsoft YaHei" charset="-122"/>
                      <a:ea typeface="Microsoft YaHei" charset="-122"/>
                      <a:cs typeface="Microsoft YaHei" charset="-122"/>
                    </a:rPr>
                    <a:t>Y</a:t>
                  </a:r>
                  <a:endParaRPr lang="en-US" sz="2000" dirty="0">
                    <a:latin typeface="Microsoft YaHei" charset="-122"/>
                    <a:ea typeface="Microsoft YaHei" charset="-122"/>
                    <a:cs typeface="Microsoft YaHei" charset="-122"/>
                  </a:endParaRPr>
                </a:p>
              </p:txBody>
            </p:sp>
          </p:grpSp>
        </p:grpSp>
      </p:grpSp>
    </p:spTree>
    <p:extLst>
      <p:ext uri="{BB962C8B-B14F-4D97-AF65-F5344CB8AC3E}">
        <p14:creationId xmlns:p14="http://schemas.microsoft.com/office/powerpoint/2010/main" val="5490269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lt"/>
              <a:ea typeface="Al Bayan Plain" charset="-78"/>
              <a:cs typeface="Al Bayan Plain" charset="-78"/>
              <a:sym typeface="+mn-lt"/>
            </a:endParaRPr>
          </a:p>
        </p:txBody>
      </p:sp>
      <p:sp>
        <p:nvSpPr>
          <p:cNvPr id="26" name="文本框 2"/>
          <p:cNvSpPr txBox="1"/>
          <p:nvPr/>
        </p:nvSpPr>
        <p:spPr>
          <a:xfrm>
            <a:off x="1181528" y="254295"/>
            <a:ext cx="4762072"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压缩</a:t>
            </a:r>
            <a:r>
              <a:rPr lang="zh-CN" altLang="en-US" sz="3200">
                <a:latin typeface="Microsoft YaHei" charset="-122"/>
                <a:ea typeface="Microsoft YaHei" charset="-122"/>
                <a:cs typeface="Microsoft YaHei" charset="-122"/>
                <a:sym typeface="+mn-lt"/>
              </a:rPr>
              <a:t>技术分类与研究现状</a:t>
            </a:r>
            <a:endParaRPr lang="zh-CN" altLang="en-US" sz="3200" dirty="0">
              <a:latin typeface="Microsoft YaHei" charset="-122"/>
              <a:ea typeface="Microsoft YaHei" charset="-122"/>
              <a:cs typeface="Microsoft YaHei" charset="-122"/>
              <a:sym typeface="+mn-lt"/>
            </a:endParaRPr>
          </a:p>
        </p:txBody>
      </p:sp>
      <p:grpSp>
        <p:nvGrpSpPr>
          <p:cNvPr id="43" name="Group 42"/>
          <p:cNvGrpSpPr/>
          <p:nvPr/>
        </p:nvGrpSpPr>
        <p:grpSpPr>
          <a:xfrm>
            <a:off x="3301042" y="1760940"/>
            <a:ext cx="5589917" cy="4310357"/>
            <a:chOff x="3301042" y="1760940"/>
            <a:chExt cx="5589917" cy="4310357"/>
          </a:xfrm>
        </p:grpSpPr>
        <p:sp>
          <p:nvSpPr>
            <p:cNvPr id="5" name="íślíḋè-Arc 12"/>
            <p:cNvSpPr/>
            <p:nvPr/>
          </p:nvSpPr>
          <p:spPr>
            <a:xfrm flipH="1" flipV="1">
              <a:off x="3988642" y="1830604"/>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mj-lt"/>
                <a:ea typeface="Al Bayan Plain" charset="-78"/>
                <a:cs typeface="Al Bayan Plain" charset="-78"/>
              </a:endParaRPr>
            </a:p>
          </p:txBody>
        </p:sp>
        <p:sp>
          <p:nvSpPr>
            <p:cNvPr id="7" name="íślíḋè-Oval 8"/>
            <p:cNvSpPr/>
            <p:nvPr/>
          </p:nvSpPr>
          <p:spPr>
            <a:xfrm>
              <a:off x="4535521" y="2320809"/>
              <a:ext cx="3120960" cy="312095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bIns="360000" anchor="b" anchorCtr="1">
              <a:noAutofit/>
            </a:bodyPr>
            <a:lstStyle/>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r>
                <a:rPr lang="en-US" altLang="zh-CN" sz="2400" dirty="0">
                  <a:solidFill>
                    <a:schemeClr val="bg1"/>
                  </a:solidFill>
                  <a:latin typeface="+mj-lt"/>
                  <a:ea typeface="Al Bayan Plain" charset="-78"/>
                  <a:cs typeface="Al Bayan Plain" charset="-78"/>
                </a:rPr>
                <a:t>                    </a:t>
              </a: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a:p>
              <a:pPr algn="ctr">
                <a:buClr>
                  <a:prstClr val="white"/>
                </a:buClr>
                <a:defRPr/>
              </a:pPr>
              <a:endParaRPr lang="en-US" altLang="zh-CN" sz="2400" dirty="0">
                <a:solidFill>
                  <a:schemeClr val="bg1"/>
                </a:solidFill>
                <a:latin typeface="+mj-lt"/>
                <a:ea typeface="Al Bayan Plain" charset="-78"/>
                <a:cs typeface="Al Bayan Plain" charset="-78"/>
              </a:endParaRPr>
            </a:p>
          </p:txBody>
        </p:sp>
        <p:sp>
          <p:nvSpPr>
            <p:cNvPr id="8" name="íślíḋè-Oval 9"/>
            <p:cNvSpPr/>
            <p:nvPr/>
          </p:nvSpPr>
          <p:spPr>
            <a:xfrm>
              <a:off x="3301042" y="3071269"/>
              <a:ext cx="1620039" cy="1620036"/>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Al Bayan Plain" charset="-78"/>
                <a:cs typeface="Al Bayan Plain" charset="-78"/>
              </a:endParaRPr>
            </a:p>
          </p:txBody>
        </p:sp>
        <p:sp>
          <p:nvSpPr>
            <p:cNvPr id="9" name="íślíḋè-Oval 10"/>
            <p:cNvSpPr/>
            <p:nvPr/>
          </p:nvSpPr>
          <p:spPr>
            <a:xfrm>
              <a:off x="7270920" y="3071269"/>
              <a:ext cx="1620039" cy="1620036"/>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mj-lt"/>
                <a:ea typeface="Al Bayan Plain" charset="-78"/>
                <a:cs typeface="Al Bayan Plain" charset="-78"/>
              </a:endParaRPr>
            </a:p>
          </p:txBody>
        </p:sp>
        <p:sp>
          <p:nvSpPr>
            <p:cNvPr id="10" name="íślíḋè-Arc 11"/>
            <p:cNvSpPr/>
            <p:nvPr/>
          </p:nvSpPr>
          <p:spPr>
            <a:xfrm>
              <a:off x="3975654" y="1760940"/>
              <a:ext cx="4240694" cy="4240693"/>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endParaRPr>
                <a:latin typeface="+mj-lt"/>
                <a:ea typeface="Al Bayan Plain" charset="-78"/>
                <a:cs typeface="Al Bayan Plain" charset="-78"/>
              </a:endParaRPr>
            </a:p>
          </p:txBody>
        </p:sp>
        <p:sp>
          <p:nvSpPr>
            <p:cNvPr id="24" name="Rectangle 23"/>
            <p:cNvSpPr/>
            <p:nvPr/>
          </p:nvSpPr>
          <p:spPr>
            <a:xfrm>
              <a:off x="4914163" y="2900696"/>
              <a:ext cx="2356757" cy="2246769"/>
            </a:xfrm>
            <a:prstGeom prst="rect">
              <a:avLst/>
            </a:prstGeom>
          </p:spPr>
          <p:txBody>
            <a:bodyPr wrap="square">
              <a:spAutoFit/>
            </a:bodyPr>
            <a:lstStyle/>
            <a:p>
              <a:pPr algn="ctr">
                <a:buClr>
                  <a:prstClr val="white"/>
                </a:buClr>
                <a:defRPr/>
              </a:pPr>
              <a:r>
                <a:rPr lang="zh-CN" altLang="en-US" sz="2800" dirty="0">
                  <a:solidFill>
                    <a:schemeClr val="bg2"/>
                  </a:solidFill>
                  <a:latin typeface="Microsoft YaHei" charset="-122"/>
                  <a:ea typeface="Microsoft YaHei" charset="-122"/>
                  <a:cs typeface="Microsoft YaHei" charset="-122"/>
                </a:rPr>
                <a:t>按压缩前后图像是否存在信息的丢失，分为无损压缩和有损压缩</a:t>
              </a:r>
            </a:p>
          </p:txBody>
        </p:sp>
        <p:sp>
          <p:nvSpPr>
            <p:cNvPr id="36" name="Rectangle 35"/>
            <p:cNvSpPr/>
            <p:nvPr/>
          </p:nvSpPr>
          <p:spPr>
            <a:xfrm>
              <a:off x="7628203" y="3596268"/>
              <a:ext cx="1064258" cy="523220"/>
            </a:xfrm>
            <a:prstGeom prst="rect">
              <a:avLst/>
            </a:prstGeom>
          </p:spPr>
          <p:txBody>
            <a:bodyPr wrap="square">
              <a:spAutoFit/>
            </a:bodyPr>
            <a:lstStyle/>
            <a:p>
              <a:r>
                <a:rPr lang="zh-CN" altLang="en-US" sz="2800" b="1" dirty="0">
                  <a:solidFill>
                    <a:schemeClr val="bg2"/>
                  </a:solidFill>
                  <a:latin typeface="Microsoft YaHei" charset="-122"/>
                  <a:ea typeface="Microsoft YaHei" charset="-122"/>
                  <a:cs typeface="Microsoft YaHei" charset="-122"/>
                </a:rPr>
                <a:t>有损</a:t>
              </a:r>
              <a:endParaRPr lang="en-US" sz="2800" dirty="0">
                <a:solidFill>
                  <a:schemeClr val="bg2"/>
                </a:solidFill>
              </a:endParaRPr>
            </a:p>
          </p:txBody>
        </p:sp>
        <p:sp>
          <p:nvSpPr>
            <p:cNvPr id="37" name="Rectangle 36"/>
            <p:cNvSpPr/>
            <p:nvPr/>
          </p:nvSpPr>
          <p:spPr>
            <a:xfrm>
              <a:off x="3617208" y="3596268"/>
              <a:ext cx="1064258" cy="523220"/>
            </a:xfrm>
            <a:prstGeom prst="rect">
              <a:avLst/>
            </a:prstGeom>
          </p:spPr>
          <p:txBody>
            <a:bodyPr wrap="square">
              <a:spAutoFit/>
            </a:bodyPr>
            <a:lstStyle/>
            <a:p>
              <a:r>
                <a:rPr lang="zh-CN" altLang="en-US" sz="2800" b="1" dirty="0">
                  <a:solidFill>
                    <a:schemeClr val="bg2"/>
                  </a:solidFill>
                  <a:latin typeface="Microsoft YaHei" charset="-122"/>
                  <a:ea typeface="Microsoft YaHei" charset="-122"/>
                  <a:cs typeface="Microsoft YaHei" charset="-122"/>
                </a:rPr>
                <a:t>无损</a:t>
              </a:r>
              <a:endParaRPr lang="en-US" sz="2800" dirty="0">
                <a:solidFill>
                  <a:schemeClr val="bg2"/>
                </a:solidFill>
              </a:endParaRPr>
            </a:p>
          </p:txBody>
        </p:sp>
      </p:grpSp>
      <p:grpSp>
        <p:nvGrpSpPr>
          <p:cNvPr id="42" name="Group 41"/>
          <p:cNvGrpSpPr/>
          <p:nvPr/>
        </p:nvGrpSpPr>
        <p:grpSpPr>
          <a:xfrm>
            <a:off x="582177" y="1293482"/>
            <a:ext cx="11709041" cy="5147636"/>
            <a:chOff x="477616" y="1394168"/>
            <a:chExt cx="11064233" cy="5147636"/>
          </a:xfrm>
        </p:grpSpPr>
        <p:sp>
          <p:nvSpPr>
            <p:cNvPr id="28" name="íślíḋè-TextBox 26"/>
            <p:cNvSpPr txBox="1">
              <a:spLocks/>
            </p:cNvSpPr>
            <p:nvPr/>
          </p:nvSpPr>
          <p:spPr>
            <a:xfrm>
              <a:off x="7089508" y="1394168"/>
              <a:ext cx="4452341" cy="1450346"/>
            </a:xfrm>
            <a:prstGeom prst="rect">
              <a:avLst/>
            </a:prstGeom>
          </p:spPr>
          <p:txBody>
            <a:bodyPr vert="horz" wrap="square" lIns="0" tIns="0" rIns="360000" bIns="0" anchor="ctr">
              <a:noAutofit/>
            </a:bodyPr>
            <a:lstStyle/>
            <a:p>
              <a:pPr>
                <a:lnSpc>
                  <a:spcPct val="120000"/>
                </a:lnSpc>
              </a:pPr>
              <a:r>
                <a:rPr lang="zh-CN" altLang="en-US" sz="2400" dirty="0">
                  <a:latin typeface="Microsoft YaHei" charset="-122"/>
                  <a:ea typeface="Microsoft YaHei" charset="-122"/>
                  <a:cs typeface="Microsoft YaHei" charset="-122"/>
                  <a:sym typeface="+mn-lt"/>
                </a:rPr>
                <a:t>变换编码</a:t>
              </a:r>
              <a:r>
                <a:rPr lang="en-US" altLang="zh-CN" sz="2400" dirty="0">
                  <a:latin typeface="Microsoft YaHei" charset="-122"/>
                  <a:ea typeface="Microsoft YaHei" charset="-122"/>
                  <a:cs typeface="Microsoft YaHei" charset="-122"/>
                  <a:sym typeface="+mn-lt"/>
                </a:rPr>
                <a:t>(Transform Coding)</a:t>
              </a:r>
            </a:p>
            <a:p>
              <a:pPr>
                <a:lnSpc>
                  <a:spcPct val="120000"/>
                </a:lnSpc>
              </a:pPr>
              <a:r>
                <a:rPr lang="ja-JP" altLang="en-US" sz="2400" dirty="0">
                  <a:latin typeface="Microsoft YaHei" charset="-122"/>
                  <a:ea typeface="Microsoft YaHei" charset="-122"/>
                  <a:cs typeface="Microsoft YaHei" charset="-122"/>
                  <a:sym typeface="+mn-lt"/>
                </a:rPr>
                <a:t>矢量量化</a:t>
              </a:r>
              <a:r>
                <a:rPr lang="en-US" altLang="ja-JP" sz="2400" dirty="0">
                  <a:latin typeface="Microsoft YaHei" charset="-122"/>
                  <a:ea typeface="Microsoft YaHei" charset="-122"/>
                  <a:cs typeface="Microsoft YaHei" charset="-122"/>
                  <a:sym typeface="+mn-lt"/>
                </a:rPr>
                <a:t>(Vector Quantization)</a:t>
              </a:r>
              <a:endParaRPr lang="en-US" altLang="zh-CN" sz="2400" dirty="0">
                <a:latin typeface="Microsoft YaHei" charset="-122"/>
                <a:ea typeface="Microsoft YaHei" charset="-122"/>
                <a:cs typeface="Microsoft YaHei" charset="-122"/>
                <a:sym typeface="+mn-lt"/>
              </a:endParaRPr>
            </a:p>
            <a:p>
              <a:pPr>
                <a:lnSpc>
                  <a:spcPct val="120000"/>
                </a:lnSpc>
              </a:pPr>
              <a:r>
                <a:rPr lang="zh-CN" altLang="en-US" sz="2400" dirty="0">
                  <a:latin typeface="Microsoft YaHei" charset="-122"/>
                  <a:ea typeface="Microsoft YaHei" charset="-122"/>
                  <a:cs typeface="Microsoft YaHei" charset="-122"/>
                  <a:sym typeface="+mn-lt"/>
                </a:rPr>
                <a:t>分形压缩</a:t>
              </a:r>
              <a:r>
                <a:rPr lang="en-US" altLang="zh-CN" sz="2400" dirty="0">
                  <a:latin typeface="Microsoft YaHei" charset="-122"/>
                  <a:ea typeface="Microsoft YaHei" charset="-122"/>
                  <a:cs typeface="Microsoft YaHei" charset="-122"/>
                  <a:sym typeface="+mn-lt"/>
                </a:rPr>
                <a:t>(Fractal Compression)</a:t>
              </a:r>
            </a:p>
            <a:p>
              <a:pPr>
                <a:lnSpc>
                  <a:spcPct val="120000"/>
                </a:lnSpc>
              </a:pPr>
              <a:r>
                <a:rPr lang="zh-CN" altLang="en-US" sz="2400" dirty="0">
                  <a:latin typeface="Microsoft YaHei" charset="-122"/>
                  <a:ea typeface="Microsoft YaHei" charset="-122"/>
                  <a:cs typeface="Microsoft YaHei" charset="-122"/>
                  <a:sym typeface="+mn-lt"/>
                </a:rPr>
                <a:t>预测编码</a:t>
              </a:r>
              <a:r>
                <a:rPr lang="en-US" altLang="zh-CN" sz="2400" dirty="0">
                  <a:latin typeface="Microsoft YaHei" charset="-122"/>
                  <a:ea typeface="Microsoft YaHei" charset="-122"/>
                  <a:cs typeface="Microsoft YaHei" charset="-122"/>
                  <a:sym typeface="+mn-lt"/>
                </a:rPr>
                <a:t>(Predictive Coding)</a:t>
              </a:r>
            </a:p>
          </p:txBody>
        </p:sp>
        <p:sp>
          <p:nvSpPr>
            <p:cNvPr id="21" name="íślíḋè-TextBox 26"/>
            <p:cNvSpPr txBox="1">
              <a:spLocks/>
            </p:cNvSpPr>
            <p:nvPr/>
          </p:nvSpPr>
          <p:spPr>
            <a:xfrm>
              <a:off x="477616" y="4982541"/>
              <a:ext cx="4813266" cy="1559263"/>
            </a:xfrm>
            <a:prstGeom prst="rect">
              <a:avLst/>
            </a:prstGeom>
          </p:spPr>
          <p:txBody>
            <a:bodyPr vert="horz" wrap="square" lIns="0" tIns="0" rIns="360000" bIns="0" anchor="ctr">
              <a:noAutofit/>
            </a:bodyPr>
            <a:lstStyle/>
            <a:p>
              <a:pPr>
                <a:lnSpc>
                  <a:spcPct val="120000"/>
                </a:lnSpc>
              </a:pPr>
              <a:r>
                <a:rPr lang="zh-CN" altLang="en-US" sz="2400" dirty="0">
                  <a:latin typeface="Microsoft YaHei" charset="-122"/>
                  <a:ea typeface="Microsoft YaHei" charset="-122"/>
                  <a:cs typeface="Microsoft YaHei" charset="-122"/>
                  <a:sym typeface="+mn-lt"/>
                </a:rPr>
                <a:t>行程编码</a:t>
              </a:r>
              <a:r>
                <a:rPr lang="en-US" altLang="zh-CN" sz="2400" dirty="0">
                  <a:latin typeface="Microsoft YaHei" charset="-122"/>
                  <a:ea typeface="Microsoft YaHei" charset="-122"/>
                  <a:cs typeface="Microsoft YaHei" charset="-122"/>
                  <a:sym typeface="+mn-lt"/>
                </a:rPr>
                <a:t>(Run-length Encoding)</a:t>
              </a:r>
            </a:p>
            <a:p>
              <a:pPr>
                <a:lnSpc>
                  <a:spcPct val="120000"/>
                </a:lnSpc>
              </a:pPr>
              <a:r>
                <a:rPr lang="en-US" altLang="zh-CN" sz="2400" dirty="0">
                  <a:latin typeface="Microsoft YaHei" charset="-122"/>
                  <a:ea typeface="Microsoft YaHei" charset="-122"/>
                  <a:cs typeface="Microsoft YaHei" charset="-122"/>
                  <a:sym typeface="+mn-lt"/>
                </a:rPr>
                <a:t>Huffman</a:t>
              </a:r>
              <a:r>
                <a:rPr lang="zh-CN" altLang="en-US" sz="2400" dirty="0">
                  <a:latin typeface="Microsoft YaHei" charset="-122"/>
                  <a:ea typeface="Microsoft YaHei" charset="-122"/>
                  <a:cs typeface="Microsoft YaHei" charset="-122"/>
                  <a:sym typeface="+mn-lt"/>
                </a:rPr>
                <a:t>编码</a:t>
              </a:r>
              <a:r>
                <a:rPr lang="en-US" altLang="zh-CN" sz="2400" dirty="0">
                  <a:latin typeface="Microsoft YaHei" charset="-122"/>
                  <a:ea typeface="Microsoft YaHei" charset="-122"/>
                  <a:cs typeface="Microsoft YaHei" charset="-122"/>
                  <a:sym typeface="+mn-lt"/>
                </a:rPr>
                <a:t> </a:t>
              </a:r>
            </a:p>
            <a:p>
              <a:pPr>
                <a:lnSpc>
                  <a:spcPct val="120000"/>
                </a:lnSpc>
              </a:pPr>
              <a:r>
                <a:rPr lang="en-US" altLang="zh-CN" sz="2400" dirty="0">
                  <a:latin typeface="Microsoft YaHei" charset="-122"/>
                  <a:ea typeface="Microsoft YaHei" charset="-122"/>
                  <a:cs typeface="Microsoft YaHei" charset="-122"/>
                  <a:sym typeface="+mn-lt"/>
                </a:rPr>
                <a:t>LZW</a:t>
              </a:r>
              <a:r>
                <a:rPr lang="zh-CN" altLang="en-US" sz="2400" dirty="0">
                  <a:latin typeface="Microsoft YaHei" charset="-122"/>
                  <a:ea typeface="Microsoft YaHei" charset="-122"/>
                  <a:cs typeface="Microsoft YaHei" charset="-122"/>
                  <a:sym typeface="+mn-lt"/>
                </a:rPr>
                <a:t>编码</a:t>
              </a:r>
              <a:r>
                <a:rPr lang="en-US" altLang="zh-CN" sz="2400" dirty="0">
                  <a:latin typeface="Microsoft YaHei" charset="-122"/>
                  <a:ea typeface="Microsoft YaHei" charset="-122"/>
                  <a:cs typeface="Microsoft YaHei" charset="-122"/>
                  <a:sym typeface="+mn-lt"/>
                </a:rPr>
                <a:t>(Lempel-Ziv-Welch)</a:t>
              </a:r>
            </a:p>
            <a:p>
              <a:pPr>
                <a:lnSpc>
                  <a:spcPct val="120000"/>
                </a:lnSpc>
              </a:pPr>
              <a:r>
                <a:rPr lang="zh-CN" altLang="en-US" sz="2400" dirty="0">
                  <a:latin typeface="Microsoft YaHei" charset="-122"/>
                  <a:ea typeface="Microsoft YaHei" charset="-122"/>
                  <a:cs typeface="Microsoft YaHei" charset="-122"/>
                  <a:sym typeface="+mn-lt"/>
                </a:rPr>
                <a:t>区域编码</a:t>
              </a:r>
              <a:r>
                <a:rPr lang="en-US" altLang="zh-CN" sz="2400" dirty="0">
                  <a:latin typeface="Microsoft YaHei" charset="-122"/>
                  <a:ea typeface="Microsoft YaHei" charset="-122"/>
                  <a:cs typeface="Microsoft YaHei" charset="-122"/>
                  <a:sym typeface="+mn-lt"/>
                </a:rPr>
                <a:t>(Area Coding)</a:t>
              </a:r>
            </a:p>
          </p:txBody>
        </p:sp>
      </p:grpSp>
      <p:grpSp>
        <p:nvGrpSpPr>
          <p:cNvPr id="3" name="Group 2"/>
          <p:cNvGrpSpPr/>
          <p:nvPr/>
        </p:nvGrpSpPr>
        <p:grpSpPr>
          <a:xfrm>
            <a:off x="464799" y="1239023"/>
            <a:ext cx="11744882" cy="5218771"/>
            <a:chOff x="464799" y="1239023"/>
            <a:chExt cx="11744882" cy="5218771"/>
          </a:xfrm>
        </p:grpSpPr>
        <p:sp>
          <p:nvSpPr>
            <p:cNvPr id="16" name="íślíḋè-TextBox 26"/>
            <p:cNvSpPr txBox="1">
              <a:spLocks/>
            </p:cNvSpPr>
            <p:nvPr/>
          </p:nvSpPr>
          <p:spPr>
            <a:xfrm>
              <a:off x="464799" y="4898531"/>
              <a:ext cx="4630280" cy="1559263"/>
            </a:xfrm>
            <a:prstGeom prst="rect">
              <a:avLst/>
            </a:prstGeom>
          </p:spPr>
          <p:txBody>
            <a:bodyPr vert="horz" wrap="square" lIns="0" tIns="0" rIns="360000" bIns="0" anchor="ctr">
              <a:noAutofit/>
            </a:bodyPr>
            <a:lstStyle/>
            <a:p>
              <a:pPr>
                <a:lnSpc>
                  <a:spcPct val="120000"/>
                </a:lnSpc>
              </a:pPr>
              <a:r>
                <a:rPr lang="zh-CN" altLang="en-US" sz="2400" dirty="0">
                  <a:latin typeface="Microsoft YaHei" charset="-122"/>
                  <a:ea typeface="Microsoft YaHei" charset="-122"/>
                  <a:cs typeface="Microsoft YaHei" charset="-122"/>
                  <a:sym typeface="+mn-lt"/>
                </a:rPr>
                <a:t>利用信息论理论缩减数据大小，依据数据的统计冗余进行压缩，从压缩数据中完美重构原始数据而不产生任何数据损失，是一种可逆的压缩方式。</a:t>
              </a:r>
              <a:endParaRPr lang="en-US" altLang="zh-CN" sz="2400" dirty="0">
                <a:latin typeface="Microsoft YaHei" charset="-122"/>
                <a:ea typeface="Microsoft YaHei" charset="-122"/>
                <a:cs typeface="Microsoft YaHei" charset="-122"/>
                <a:sym typeface="+mn-lt"/>
              </a:endParaRPr>
            </a:p>
          </p:txBody>
        </p:sp>
        <p:sp>
          <p:nvSpPr>
            <p:cNvPr id="18" name="íślíḋè-TextBox 26"/>
            <p:cNvSpPr txBox="1">
              <a:spLocks/>
            </p:cNvSpPr>
            <p:nvPr/>
          </p:nvSpPr>
          <p:spPr>
            <a:xfrm>
              <a:off x="7579401" y="1239023"/>
              <a:ext cx="4630280" cy="1559263"/>
            </a:xfrm>
            <a:prstGeom prst="rect">
              <a:avLst/>
            </a:prstGeom>
          </p:spPr>
          <p:txBody>
            <a:bodyPr vert="horz" wrap="square" lIns="0" tIns="0" rIns="360000" bIns="0" anchor="ctr">
              <a:noAutofit/>
            </a:bodyPr>
            <a:lstStyle/>
            <a:p>
              <a:pPr>
                <a:lnSpc>
                  <a:spcPct val="120000"/>
                </a:lnSpc>
              </a:pPr>
              <a:r>
                <a:rPr lang="zh-CN" altLang="en-US" sz="2400" dirty="0">
                  <a:latin typeface="Microsoft YaHei" charset="-122"/>
                  <a:ea typeface="Microsoft YaHei" charset="-122"/>
                  <a:cs typeface="Microsoft YaHei" charset="-122"/>
                  <a:sym typeface="+mn-lt"/>
                </a:rPr>
                <a:t>结合人类视觉感知以及图像固有特性，在压缩的过程中使用不精确的近似值逼近原始图像并丢弃部分冗余数据。</a:t>
              </a:r>
              <a:endParaRPr lang="en-US" altLang="zh-CN" sz="2400" dirty="0">
                <a:latin typeface="Microsoft YaHei" charset="-122"/>
                <a:ea typeface="Microsoft YaHei" charset="-122"/>
                <a:cs typeface="Microsoft YaHei" charset="-122"/>
                <a:sym typeface="+mn-lt"/>
              </a:endParaRPr>
            </a:p>
          </p:txBody>
        </p:sp>
      </p:grpSp>
    </p:spTree>
    <p:extLst>
      <p:ext uri="{BB962C8B-B14F-4D97-AF65-F5344CB8AC3E}">
        <p14:creationId xmlns:p14="http://schemas.microsoft.com/office/powerpoint/2010/main" val="12912954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plus(out)">
                                      <p:cBhvr>
                                        <p:cTn id="7" dur="500"/>
                                        <p:tgtEl>
                                          <p:spTgt spid="43"/>
                                        </p:tgtEl>
                                      </p:cBhvr>
                                    </p:animEffect>
                                  </p:childTnLst>
                                </p:cTn>
                              </p:par>
                              <p:par>
                                <p:cTn id="8" presetID="13" presetClass="entr" presetSubtype="32" fill="hold" nodeType="withEffect">
                                  <p:stCondLst>
                                    <p:cond delay="6000"/>
                                  </p:stCondLst>
                                  <p:childTnLst>
                                    <p:set>
                                      <p:cBhvr>
                                        <p:cTn id="9" dur="1" fill="hold">
                                          <p:stCondLst>
                                            <p:cond delay="0"/>
                                          </p:stCondLst>
                                        </p:cTn>
                                        <p:tgtEl>
                                          <p:spTgt spid="42"/>
                                        </p:tgtEl>
                                        <p:attrNameLst>
                                          <p:attrName>style.visibility</p:attrName>
                                        </p:attrNameLst>
                                      </p:cBhvr>
                                      <p:to>
                                        <p:strVal val="visible"/>
                                      </p:to>
                                    </p:set>
                                    <p:animEffect transition="in" filter="plus(out)">
                                      <p:cBhvr>
                                        <p:cTn id="10" dur="1000"/>
                                        <p:tgtEl>
                                          <p:spTgt spid="42"/>
                                        </p:tgtEl>
                                      </p:cBhvr>
                                    </p:animEffect>
                                  </p:childTnLst>
                                </p:cTn>
                              </p:par>
                              <p:par>
                                <p:cTn id="11" presetID="12" presetClass="exit" presetSubtype="4" fill="hold" nodeType="withEffect">
                                  <p:stCondLst>
                                    <p:cond delay="6000"/>
                                  </p:stCondLst>
                                  <p:childTnLst>
                                    <p:anim calcmode="lin" valueType="num">
                                      <p:cBhvr additive="base">
                                        <p:cTn id="12" dur="500"/>
                                        <p:tgtEl>
                                          <p:spTgt spid="42"/>
                                        </p:tgtEl>
                                        <p:attrNameLst>
                                          <p:attrName>ppt_y</p:attrName>
                                        </p:attrNameLst>
                                      </p:cBhvr>
                                      <p:tavLst>
                                        <p:tav tm="0">
                                          <p:val>
                                            <p:strVal val="#ppt_y"/>
                                          </p:val>
                                        </p:tav>
                                        <p:tav tm="100000">
                                          <p:val>
                                            <p:strVal val="#ppt_y+#ppt_h*1.125000"/>
                                          </p:val>
                                        </p:tav>
                                      </p:tavLst>
                                    </p:anim>
                                    <p:animEffect transition="out" filter="wipe(down)">
                                      <p:cBhvr>
                                        <p:cTn id="13" dur="500"/>
                                        <p:tgtEl>
                                          <p:spTgt spid="42"/>
                                        </p:tgtEl>
                                      </p:cBhvr>
                                    </p:animEffect>
                                    <p:set>
                                      <p:cBhvr>
                                        <p:cTn id="14" dur="1" fill="hold">
                                          <p:stCondLst>
                                            <p:cond delay="499"/>
                                          </p:stCondLst>
                                        </p:cTn>
                                        <p:tgtEl>
                                          <p:spTgt spid="4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p:tgtEl>
                                          <p:spTgt spid="3"/>
                                        </p:tgtEl>
                                        <p:attrNameLst>
                                          <p:attrName>ppt_y</p:attrName>
                                        </p:attrNameLst>
                                      </p:cBhvr>
                                      <p:tavLst>
                                        <p:tav tm="0">
                                          <p:val>
                                            <p:strVal val="#ppt_y+#ppt_h*1.125000"/>
                                          </p:val>
                                        </p:tav>
                                        <p:tav tm="100000">
                                          <p:val>
                                            <p:strVal val="#ppt_y"/>
                                          </p:val>
                                        </p:tav>
                                      </p:tavLst>
                                    </p:anim>
                                    <p:animEffect transition="in" filter="wipe(up)">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1" name="文本框 2"/>
          <p:cNvSpPr txBox="1"/>
          <p:nvPr/>
        </p:nvSpPr>
        <p:spPr>
          <a:xfrm>
            <a:off x="1181528" y="254295"/>
            <a:ext cx="5433585"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离散余弦变换</a:t>
            </a:r>
            <a:r>
              <a:rPr lang="en-US" altLang="zh-CN" sz="3200" dirty="0">
                <a:latin typeface="Microsoft YaHei" charset="-122"/>
                <a:ea typeface="Microsoft YaHei" charset="-122"/>
                <a:cs typeface="Microsoft YaHei" charset="-122"/>
                <a:sym typeface="+mn-lt"/>
              </a:rPr>
              <a:t>(DCT)</a:t>
            </a:r>
            <a:r>
              <a:rPr lang="zh-CN" altLang="en-US" sz="3200" dirty="0">
                <a:latin typeface="Microsoft YaHei" charset="-122"/>
                <a:ea typeface="Microsoft YaHei" charset="-122"/>
                <a:cs typeface="Microsoft YaHei" charset="-122"/>
                <a:sym typeface="+mn-lt"/>
              </a:rPr>
              <a:t>基本理论</a:t>
            </a:r>
          </a:p>
        </p:txBody>
      </p:sp>
      <p:sp>
        <p:nvSpPr>
          <p:cNvPr id="45" name="íślíḋè-TextBox 26"/>
          <p:cNvSpPr txBox="1">
            <a:spLocks/>
          </p:cNvSpPr>
          <p:nvPr/>
        </p:nvSpPr>
        <p:spPr>
          <a:xfrm>
            <a:off x="683163" y="3009602"/>
            <a:ext cx="4181849" cy="1450346"/>
          </a:xfrm>
          <a:prstGeom prst="rect">
            <a:avLst/>
          </a:prstGeom>
        </p:spPr>
        <p:txBody>
          <a:bodyPr vert="horz" wrap="square" lIns="0" tIns="0" rIns="360000" bIns="0" anchor="ctr">
            <a:noAutofit/>
          </a:bodyPr>
          <a:lstStyle/>
          <a:p>
            <a:pPr>
              <a:lnSpc>
                <a:spcPct val="120000"/>
              </a:lnSpc>
            </a:pPr>
            <a:r>
              <a:rPr lang="en-US" altLang="zh-CN" sz="2400" dirty="0">
                <a:latin typeface="Microsoft YaHei" charset="-122"/>
                <a:ea typeface="Microsoft YaHei" charset="-122"/>
                <a:cs typeface="Microsoft YaHei" charset="-122"/>
                <a:sym typeface="+mn-lt"/>
              </a:rPr>
              <a:t>DCT</a:t>
            </a:r>
            <a:r>
              <a:rPr lang="zh-CN" altLang="en-US" sz="2400" dirty="0">
                <a:latin typeface="Microsoft YaHei" charset="-122"/>
                <a:ea typeface="Microsoft YaHei" charset="-122"/>
                <a:cs typeface="Microsoft YaHei" charset="-122"/>
                <a:sym typeface="+mn-lt"/>
              </a:rPr>
              <a:t>与傅立叶变换 </a:t>
            </a:r>
            <a:r>
              <a:rPr lang="en-US" altLang="zh-CN" sz="2400" dirty="0">
                <a:latin typeface="Microsoft YaHei" charset="-122"/>
                <a:ea typeface="Microsoft YaHei" charset="-122"/>
                <a:cs typeface="Microsoft YaHei" charset="-122"/>
                <a:sym typeface="+mn-lt"/>
              </a:rPr>
              <a:t>(DFT)</a:t>
            </a:r>
            <a:r>
              <a:rPr lang="zh-CN" altLang="en-US" sz="2400" dirty="0">
                <a:latin typeface="Microsoft YaHei" charset="-122"/>
                <a:ea typeface="Microsoft YaHei" charset="-122"/>
                <a:cs typeface="Microsoft YaHei" charset="-122"/>
                <a:sym typeface="+mn-lt"/>
              </a:rPr>
              <a:t>关系密切。当傅立叶级数展开式是一个</a:t>
            </a:r>
            <a:r>
              <a:rPr lang="zh-CN" altLang="en-US" sz="2400" dirty="0">
                <a:solidFill>
                  <a:srgbClr val="FF0000"/>
                </a:solidFill>
                <a:latin typeface="Microsoft YaHei" charset="-122"/>
                <a:ea typeface="Microsoft YaHei" charset="-122"/>
                <a:cs typeface="Microsoft YaHei" charset="-122"/>
                <a:sym typeface="+mn-lt"/>
              </a:rPr>
              <a:t>实偶函数</a:t>
            </a:r>
            <a:r>
              <a:rPr lang="zh-CN" altLang="en-US" sz="2400" dirty="0">
                <a:latin typeface="Microsoft YaHei" charset="-122"/>
                <a:ea typeface="Microsoft YaHei" charset="-122"/>
                <a:cs typeface="Microsoft YaHei" charset="-122"/>
                <a:sym typeface="+mn-lt"/>
              </a:rPr>
              <a:t>时，</a:t>
            </a:r>
            <a:r>
              <a:rPr lang="zh-CN" altLang="en-US" sz="2400" dirty="0">
                <a:solidFill>
                  <a:srgbClr val="FF0000"/>
                </a:solidFill>
                <a:latin typeface="Microsoft YaHei" charset="-122"/>
                <a:ea typeface="Microsoft YaHei" charset="-122"/>
                <a:cs typeface="Microsoft YaHei" charset="-122"/>
                <a:sym typeface="+mn-lt"/>
              </a:rPr>
              <a:t>离散化</a:t>
            </a:r>
            <a:r>
              <a:rPr lang="zh-CN" altLang="en-US" sz="2400" dirty="0">
                <a:latin typeface="Microsoft YaHei" charset="-122"/>
                <a:ea typeface="Microsoft YaHei" charset="-122"/>
                <a:cs typeface="Microsoft YaHei" charset="-122"/>
                <a:sym typeface="+mn-lt"/>
              </a:rPr>
              <a:t>这个只包含余弦项的傅立叶级数就可以得到余弦变换。</a:t>
            </a:r>
            <a:endParaRPr lang="en-US" altLang="zh-CN" sz="2400" dirty="0">
              <a:latin typeface="Microsoft YaHei" charset="-122"/>
              <a:ea typeface="Microsoft YaHei" charset="-122"/>
              <a:cs typeface="Microsoft YaHei" charset="-122"/>
              <a:sym typeface="+mn-lt"/>
            </a:endParaRPr>
          </a:p>
        </p:txBody>
      </p:sp>
      <p:grpSp>
        <p:nvGrpSpPr>
          <p:cNvPr id="47" name="Group 46"/>
          <p:cNvGrpSpPr/>
          <p:nvPr/>
        </p:nvGrpSpPr>
        <p:grpSpPr>
          <a:xfrm>
            <a:off x="4954588" y="1530709"/>
            <a:ext cx="6654800" cy="3982678"/>
            <a:chOff x="5026025" y="1302109"/>
            <a:chExt cx="6654800" cy="3982678"/>
          </a:xfrm>
        </p:grpSpPr>
        <p:pic>
          <p:nvPicPr>
            <p:cNvPr id="44" name="Picture 43"/>
            <p:cNvPicPr>
              <a:picLocks noChangeAspect="1"/>
            </p:cNvPicPr>
            <p:nvPr/>
          </p:nvPicPr>
          <p:blipFill>
            <a:blip r:embed="rId4"/>
            <a:stretch>
              <a:fillRect/>
            </a:stretch>
          </p:blipFill>
          <p:spPr>
            <a:xfrm>
              <a:off x="5026025" y="1830387"/>
              <a:ext cx="6654800" cy="3454400"/>
            </a:xfrm>
            <a:prstGeom prst="rect">
              <a:avLst/>
            </a:prstGeom>
          </p:spPr>
        </p:pic>
        <p:sp>
          <p:nvSpPr>
            <p:cNvPr id="46" name="Rectangle 45"/>
            <p:cNvSpPr/>
            <p:nvPr/>
          </p:nvSpPr>
          <p:spPr>
            <a:xfrm>
              <a:off x="5026025" y="1302109"/>
              <a:ext cx="2569934" cy="430374"/>
            </a:xfrm>
            <a:prstGeom prst="rect">
              <a:avLst/>
            </a:prstGeom>
          </p:spPr>
          <p:txBody>
            <a:bodyPr wrap="none">
              <a:spAutoFit/>
            </a:bodyPr>
            <a:lstStyle/>
            <a:p>
              <a:pPr>
                <a:lnSpc>
                  <a:spcPct val="120000"/>
                </a:lnSpc>
              </a:pPr>
              <a:r>
                <a:rPr lang="zh-CN" altLang="en-US" sz="2000" dirty="0">
                  <a:latin typeface="Microsoft YaHei" charset="-122"/>
                  <a:ea typeface="Microsoft YaHei" charset="-122"/>
                  <a:cs typeface="Microsoft YaHei" charset="-122"/>
                  <a:sym typeface="+mn-lt"/>
                </a:rPr>
                <a:t>二维 </a:t>
              </a:r>
              <a:r>
                <a:rPr lang="en-US" altLang="zh-CN" sz="2000" dirty="0">
                  <a:latin typeface="Microsoft YaHei" charset="-122"/>
                  <a:ea typeface="Microsoft YaHei" charset="-122"/>
                  <a:cs typeface="Microsoft YaHei" charset="-122"/>
                  <a:sym typeface="+mn-lt"/>
                </a:rPr>
                <a:t>DCT</a:t>
              </a:r>
              <a:r>
                <a:rPr lang="zh-CN" altLang="en-US" sz="2000" dirty="0">
                  <a:latin typeface="Microsoft YaHei" charset="-122"/>
                  <a:ea typeface="Microsoft YaHei" charset="-122"/>
                  <a:cs typeface="Microsoft YaHei" charset="-122"/>
                  <a:sym typeface="+mn-lt"/>
                </a:rPr>
                <a:t>的解析式：</a:t>
              </a:r>
              <a:endParaRPr lang="en-US" altLang="zh-CN" sz="2000" dirty="0">
                <a:latin typeface="Microsoft YaHei" charset="-122"/>
                <a:ea typeface="Microsoft YaHei" charset="-122"/>
                <a:cs typeface="Microsoft YaHei" charset="-122"/>
                <a:sym typeface="+mn-lt"/>
              </a:endParaRPr>
            </a:p>
          </p:txBody>
        </p:sp>
      </p:grpSp>
      <p:grpSp>
        <p:nvGrpSpPr>
          <p:cNvPr id="54" name="Group 53"/>
          <p:cNvGrpSpPr/>
          <p:nvPr/>
        </p:nvGrpSpPr>
        <p:grpSpPr>
          <a:xfrm>
            <a:off x="4894871" y="1631144"/>
            <a:ext cx="6401524" cy="3430696"/>
            <a:chOff x="4944300" y="2127326"/>
            <a:chExt cx="6401524" cy="3430696"/>
          </a:xfrm>
        </p:grpSpPr>
        <p:grpSp>
          <p:nvGrpSpPr>
            <p:cNvPr id="52" name="Group 51"/>
            <p:cNvGrpSpPr/>
            <p:nvPr/>
          </p:nvGrpSpPr>
          <p:grpSpPr>
            <a:xfrm>
              <a:off x="4944300" y="2127326"/>
              <a:ext cx="5686123" cy="2865485"/>
              <a:chOff x="5015737" y="1701831"/>
              <a:chExt cx="5686123" cy="2865485"/>
            </a:xfrm>
          </p:grpSpPr>
          <p:sp>
            <p:nvSpPr>
              <p:cNvPr id="48" name="íślíḋè-TextBox 26"/>
              <p:cNvSpPr txBox="1">
                <a:spLocks/>
              </p:cNvSpPr>
              <p:nvPr/>
            </p:nvSpPr>
            <p:spPr>
              <a:xfrm>
                <a:off x="5015737" y="1701831"/>
                <a:ext cx="5686123" cy="1450346"/>
              </a:xfrm>
              <a:prstGeom prst="rect">
                <a:avLst/>
              </a:prstGeom>
            </p:spPr>
            <p:txBody>
              <a:bodyPr vert="horz" wrap="square" lIns="0" tIns="0" rIns="360000" bIns="0" anchor="ctr">
                <a:noAutofit/>
              </a:bodyPr>
              <a:lstStyle/>
              <a:p>
                <a:pPr>
                  <a:lnSpc>
                    <a:spcPct val="120000"/>
                  </a:lnSpc>
                </a:pPr>
                <a:r>
                  <a:rPr lang="zh-CN" altLang="en-US" sz="2400" dirty="0">
                    <a:solidFill>
                      <a:srgbClr val="FF0000"/>
                    </a:solidFill>
                    <a:latin typeface="Microsoft YaHei" charset="-122"/>
                    <a:ea typeface="Microsoft YaHei" charset="-122"/>
                    <a:cs typeface="Microsoft YaHei" charset="-122"/>
                    <a:sym typeface="+mn-lt"/>
                  </a:rPr>
                  <a:t>可分性</a:t>
                </a:r>
                <a:r>
                  <a:rPr lang="en-US" altLang="zh-CN" sz="2400" dirty="0">
                    <a:solidFill>
                      <a:srgbClr val="FF0000"/>
                    </a:solidFill>
                    <a:latin typeface="Microsoft YaHei" charset="-122"/>
                    <a:ea typeface="Microsoft YaHei" charset="-122"/>
                    <a:cs typeface="Microsoft YaHei" charset="-122"/>
                    <a:sym typeface="+mn-lt"/>
                  </a:rPr>
                  <a:t>&amp;</a:t>
                </a:r>
                <a:r>
                  <a:rPr lang="zh-CN" altLang="en-US" sz="2400" dirty="0">
                    <a:solidFill>
                      <a:srgbClr val="FF0000"/>
                    </a:solidFill>
                    <a:latin typeface="Microsoft YaHei" charset="-122"/>
                    <a:ea typeface="Microsoft YaHei" charset="-122"/>
                    <a:cs typeface="Microsoft YaHei" charset="-122"/>
                    <a:sym typeface="+mn-lt"/>
                  </a:rPr>
                  <a:t>对称性</a:t>
                </a:r>
                <a:endParaRPr lang="en-US" altLang="zh-CN" sz="2400" dirty="0">
                  <a:solidFill>
                    <a:srgbClr val="FF0000"/>
                  </a:solidFill>
                  <a:latin typeface="Microsoft YaHei" charset="-122"/>
                  <a:ea typeface="Microsoft YaHei" charset="-122"/>
                  <a:cs typeface="Microsoft YaHei" charset="-122"/>
                  <a:sym typeface="+mn-lt"/>
                </a:endParaRPr>
              </a:p>
              <a:p>
                <a:pPr>
                  <a:lnSpc>
                    <a:spcPct val="120000"/>
                  </a:lnSpc>
                </a:pPr>
                <a:r>
                  <a:rPr lang="zh-CN" altLang="en-US" sz="2400" dirty="0">
                    <a:latin typeface="Microsoft YaHei" charset="-122"/>
                    <a:ea typeface="Microsoft YaHei" charset="-122"/>
                    <a:cs typeface="Microsoft YaHei" charset="-122"/>
                    <a:sym typeface="+mn-lt"/>
                  </a:rPr>
                  <a:t>行列的两个一维变换分别计算</a:t>
                </a:r>
                <a:endParaRPr lang="en-US" altLang="zh-CN" sz="2400" dirty="0">
                  <a:latin typeface="Microsoft YaHei" charset="-122"/>
                  <a:ea typeface="Microsoft YaHei" charset="-122"/>
                  <a:cs typeface="Microsoft YaHei" charset="-122"/>
                  <a:sym typeface="+mn-lt"/>
                </a:endParaRPr>
              </a:p>
            </p:txBody>
          </p:sp>
          <p:pic>
            <p:nvPicPr>
              <p:cNvPr id="49" name="Picture 48"/>
              <p:cNvPicPr>
                <a:picLocks noChangeAspect="1"/>
              </p:cNvPicPr>
              <p:nvPr/>
            </p:nvPicPr>
            <p:blipFill>
              <a:blip r:embed="rId5"/>
              <a:stretch>
                <a:fillRect/>
              </a:stretch>
            </p:blipFill>
            <p:spPr>
              <a:xfrm>
                <a:off x="6615112" y="2954950"/>
                <a:ext cx="3002425" cy="600485"/>
              </a:xfrm>
              <a:prstGeom prst="rect">
                <a:avLst/>
              </a:prstGeom>
            </p:spPr>
          </p:pic>
          <p:sp>
            <p:nvSpPr>
              <p:cNvPr id="50" name="Rectangle 49"/>
              <p:cNvSpPr/>
              <p:nvPr/>
            </p:nvSpPr>
            <p:spPr>
              <a:xfrm>
                <a:off x="5015737" y="3574630"/>
                <a:ext cx="3504486" cy="461665"/>
              </a:xfrm>
              <a:prstGeom prst="rect">
                <a:avLst/>
              </a:prstGeom>
            </p:spPr>
            <p:txBody>
              <a:bodyPr wrap="none">
                <a:spAutoFit/>
              </a:bodyPr>
              <a:lstStyle/>
              <a:p>
                <a:r>
                  <a:rPr lang="en-US" sz="2400" dirty="0" err="1">
                    <a:latin typeface="Microsoft YaHei" charset="-122"/>
                    <a:ea typeface="Microsoft YaHei" charset="-122"/>
                    <a:cs typeface="Microsoft YaHei" charset="-122"/>
                  </a:rPr>
                  <a:t>反离散余弦变换</a:t>
                </a:r>
                <a:r>
                  <a:rPr lang="en-US" sz="2000" dirty="0" err="1">
                    <a:latin typeface="Microsoft YaHei" charset="-122"/>
                    <a:ea typeface="Microsoft YaHei" charset="-122"/>
                    <a:cs typeface="Microsoft YaHei" charset="-122"/>
                  </a:rPr>
                  <a:t>（IDCT</a:t>
                </a:r>
                <a:r>
                  <a:rPr lang="en-US" sz="2000" dirty="0">
                    <a:latin typeface="Microsoft YaHei" charset="-122"/>
                    <a:ea typeface="Microsoft YaHei" charset="-122"/>
                    <a:cs typeface="Microsoft YaHei" charset="-122"/>
                  </a:rPr>
                  <a:t>）:</a:t>
                </a:r>
              </a:p>
            </p:txBody>
          </p:sp>
          <p:pic>
            <p:nvPicPr>
              <p:cNvPr id="51" name="Picture 50"/>
              <p:cNvPicPr>
                <a:picLocks noChangeAspect="1"/>
              </p:cNvPicPr>
              <p:nvPr/>
            </p:nvPicPr>
            <p:blipFill>
              <a:blip r:embed="rId6"/>
              <a:stretch>
                <a:fillRect/>
              </a:stretch>
            </p:blipFill>
            <p:spPr>
              <a:xfrm>
                <a:off x="6615112" y="4124917"/>
                <a:ext cx="3008313" cy="442399"/>
              </a:xfrm>
              <a:prstGeom prst="rect">
                <a:avLst/>
              </a:prstGeom>
            </p:spPr>
          </p:pic>
        </p:grpSp>
        <p:sp>
          <p:nvSpPr>
            <p:cNvPr id="53" name="Rectangle 52"/>
            <p:cNvSpPr/>
            <p:nvPr/>
          </p:nvSpPr>
          <p:spPr>
            <a:xfrm>
              <a:off x="4954587" y="5096357"/>
              <a:ext cx="6391237" cy="461665"/>
            </a:xfrm>
            <a:prstGeom prst="rect">
              <a:avLst/>
            </a:prstGeom>
          </p:spPr>
          <p:txBody>
            <a:bodyPr wrap="none">
              <a:spAutoFit/>
            </a:bodyPr>
            <a:lstStyle/>
            <a:p>
              <a:r>
                <a:rPr lang="zh-CN" altLang="en-US" sz="2400" dirty="0">
                  <a:latin typeface="Microsoft YaHei" charset="-122"/>
                  <a:ea typeface="Microsoft YaHei" charset="-122"/>
                  <a:cs typeface="Microsoft YaHei" charset="-122"/>
                </a:rPr>
                <a:t>可以证明</a:t>
              </a:r>
              <a:r>
                <a:rPr lang="en-US" sz="2400" dirty="0">
                  <a:latin typeface="Microsoft YaHei" charset="-122"/>
                  <a:ea typeface="Microsoft YaHei" charset="-122"/>
                  <a:cs typeface="Microsoft YaHei" charset="-122"/>
                </a:rPr>
                <a:t>T</a:t>
              </a:r>
              <a:r>
                <a:rPr lang="zh-CN" altLang="en-US" sz="2400" dirty="0">
                  <a:latin typeface="Microsoft YaHei" charset="-122"/>
                  <a:ea typeface="Microsoft YaHei" charset="-122"/>
                  <a:cs typeface="Microsoft YaHei" charset="-122"/>
                </a:rPr>
                <a:t>是一个</a:t>
              </a:r>
              <a:r>
                <a:rPr lang="zh-CN" altLang="en-US" sz="2400" dirty="0">
                  <a:solidFill>
                    <a:srgbClr val="FF0000"/>
                  </a:solidFill>
                  <a:latin typeface="Microsoft YaHei" charset="-122"/>
                  <a:ea typeface="Microsoft YaHei" charset="-122"/>
                  <a:cs typeface="Microsoft YaHei" charset="-122"/>
                </a:rPr>
                <a:t>正交矩阵</a:t>
              </a:r>
              <a:r>
                <a:rPr lang="zh-CN" altLang="en-US" sz="2400" dirty="0">
                  <a:latin typeface="Microsoft YaHei" charset="-122"/>
                  <a:ea typeface="Microsoft YaHei" charset="-122"/>
                  <a:cs typeface="Microsoft YaHei" charset="-122"/>
                </a:rPr>
                <a:t>，</a:t>
              </a:r>
              <a:r>
                <a:rPr lang="en-US" altLang="zh-CN" sz="2400" dirty="0">
                  <a:latin typeface="Microsoft YaHei" charset="-122"/>
                  <a:ea typeface="Microsoft YaHei" charset="-122"/>
                  <a:cs typeface="Microsoft YaHei" charset="-122"/>
                </a:rPr>
                <a:t>T’</a:t>
              </a:r>
              <a:r>
                <a:rPr lang="zh-CN" altLang="en-US" sz="2400" dirty="0">
                  <a:latin typeface="Microsoft YaHei" charset="-122"/>
                  <a:ea typeface="Microsoft YaHei" charset="-122"/>
                  <a:cs typeface="Microsoft YaHei" charset="-122"/>
                </a:rPr>
                <a:t>为其转置矩阵</a:t>
              </a:r>
              <a:endParaRPr lang="en-US" sz="2000" dirty="0">
                <a:latin typeface="Microsoft YaHei" charset="-122"/>
                <a:ea typeface="Microsoft YaHei" charset="-122"/>
                <a:cs typeface="Microsoft YaHei" charset="-122"/>
              </a:endParaRPr>
            </a:p>
          </p:txBody>
        </p:sp>
      </p:grpSp>
    </p:spTree>
    <p:extLst>
      <p:ext uri="{BB962C8B-B14F-4D97-AF65-F5344CB8AC3E}">
        <p14:creationId xmlns:p14="http://schemas.microsoft.com/office/powerpoint/2010/main" val="19180867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ppt_y</p:attrName>
                                        </p:attrNameLst>
                                      </p:cBhvr>
                                      <p:tavLst>
                                        <p:tav tm="0">
                                          <p:val>
                                            <p:strVal val="#ppt_y+#ppt_h*1.125000"/>
                                          </p:val>
                                        </p:tav>
                                        <p:tav tm="100000">
                                          <p:val>
                                            <p:strVal val="#ppt_y"/>
                                          </p:val>
                                        </p:tav>
                                      </p:tavLst>
                                    </p:anim>
                                    <p:animEffect transition="in" filter="wipe(up)">
                                      <p:cBhvr>
                                        <p:cTn id="8" dur="500"/>
                                        <p:tgtEl>
                                          <p:spTgt spid="45"/>
                                        </p:tgtEl>
                                      </p:cBhvr>
                                    </p:animEffect>
                                  </p:childTnLst>
                                </p:cTn>
                              </p:par>
                              <p:par>
                                <p:cTn id="9" presetID="12" presetClass="entr" presetSubtype="4" fill="hold" nodeType="withEffect">
                                  <p:stCondLst>
                                    <p:cond delay="500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p:tgtEl>
                                          <p:spTgt spid="47"/>
                                        </p:tgtEl>
                                        <p:attrNameLst>
                                          <p:attrName>ppt_y</p:attrName>
                                        </p:attrNameLst>
                                      </p:cBhvr>
                                      <p:tavLst>
                                        <p:tav tm="0">
                                          <p:val>
                                            <p:strVal val="#ppt_y+#ppt_h*1.125000"/>
                                          </p:val>
                                        </p:tav>
                                        <p:tav tm="100000">
                                          <p:val>
                                            <p:strVal val="#ppt_y"/>
                                          </p:val>
                                        </p:tav>
                                      </p:tavLst>
                                    </p:anim>
                                    <p:animEffect transition="in" filter="wipe(up)">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par>
                                <p:cTn id="18" presetID="2" presetClass="entr" presetSubtype="4" fill="hold" nodeType="with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ppt_x"/>
                                          </p:val>
                                        </p:tav>
                                        <p:tav tm="100000">
                                          <p:val>
                                            <p:strVal val="#ppt_x"/>
                                          </p:val>
                                        </p:tav>
                                      </p:tavLst>
                                    </p:anim>
                                    <p:anim calcmode="lin" valueType="num">
                                      <p:cBhvr additive="base">
                                        <p:cTn id="21"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icrosoft YaHei" charset="-122"/>
              <a:ea typeface="Microsoft YaHei" charset="-122"/>
              <a:cs typeface="Microsoft YaHei" charset="-122"/>
              <a:sym typeface="+mn-lt"/>
            </a:endParaRPr>
          </a:p>
        </p:txBody>
      </p:sp>
      <p:sp>
        <p:nvSpPr>
          <p:cNvPr id="41" name="文本框 2"/>
          <p:cNvSpPr txBox="1"/>
          <p:nvPr/>
        </p:nvSpPr>
        <p:spPr>
          <a:xfrm>
            <a:off x="1181528" y="254295"/>
            <a:ext cx="3626777" cy="584775"/>
          </a:xfrm>
          <a:prstGeom prst="rect">
            <a:avLst/>
          </a:prstGeom>
          <a:noFill/>
        </p:spPr>
        <p:txBody>
          <a:bodyPr wrap="square" rtlCol="0">
            <a:spAutoFit/>
          </a:bodyPr>
          <a:lstStyle/>
          <a:p>
            <a:r>
              <a:rPr lang="en-US" altLang="zh-CN" sz="3200" dirty="0">
                <a:latin typeface="Microsoft YaHei" charset="-122"/>
                <a:ea typeface="Microsoft YaHei" charset="-122"/>
                <a:cs typeface="Microsoft YaHei" charset="-122"/>
                <a:sym typeface="+mn-lt"/>
              </a:rPr>
              <a:t>DCT</a:t>
            </a:r>
            <a:r>
              <a:rPr lang="zh-CN" altLang="en-US" sz="3200" dirty="0">
                <a:latin typeface="Microsoft YaHei" charset="-122"/>
                <a:ea typeface="Microsoft YaHei" charset="-122"/>
                <a:cs typeface="Microsoft YaHei" charset="-122"/>
                <a:sym typeface="+mn-lt"/>
              </a:rPr>
              <a:t>图像压缩</a:t>
            </a:r>
          </a:p>
        </p:txBody>
      </p:sp>
      <p:grpSp>
        <p:nvGrpSpPr>
          <p:cNvPr id="46" name="Group 45"/>
          <p:cNvGrpSpPr/>
          <p:nvPr/>
        </p:nvGrpSpPr>
        <p:grpSpPr>
          <a:xfrm>
            <a:off x="110099" y="3336496"/>
            <a:ext cx="10999504" cy="575867"/>
            <a:chOff x="110099" y="3336496"/>
            <a:chExt cx="10999504" cy="575867"/>
          </a:xfrm>
        </p:grpSpPr>
        <p:sp>
          <p:nvSpPr>
            <p:cNvPr id="5" name="îṥļîḑé-Rectangle 11"/>
            <p:cNvSpPr/>
            <p:nvPr/>
          </p:nvSpPr>
          <p:spPr>
            <a:xfrm rot="5400000">
              <a:off x="6103024" y="-1094217"/>
              <a:ext cx="184292" cy="98288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icrosoft YaHei" charset="-122"/>
                <a:ea typeface="Microsoft YaHei" charset="-122"/>
                <a:cs typeface="Microsoft YaHei" charset="-122"/>
              </a:endParaRPr>
            </a:p>
          </p:txBody>
        </p:sp>
        <p:sp>
          <p:nvSpPr>
            <p:cNvPr id="43" name="îṥļîḑé-TextBox 63"/>
            <p:cNvSpPr txBox="1">
              <a:spLocks/>
            </p:cNvSpPr>
            <p:nvPr/>
          </p:nvSpPr>
          <p:spPr bwMode="auto">
            <a:xfrm>
              <a:off x="110099" y="3336496"/>
              <a:ext cx="2223986" cy="340735"/>
            </a:xfrm>
            <a:prstGeom prst="rect">
              <a:avLst/>
            </a:prstGeom>
            <a:noFill/>
            <a:extLst/>
          </p:spPr>
          <p:txBody>
            <a:bodyPr wrap="none" lIns="90000" tIns="46800" rIns="90000" bIns="46800" anchor="b" anchorCtr="1">
              <a:noAutofit/>
            </a:bodyPr>
            <a:lstStyle/>
            <a:p>
              <a:pPr algn="ctr" latinLnBrk="0"/>
              <a:r>
                <a:rPr lang="zh-CN" altLang="en-US" sz="2800" b="1" dirty="0">
                  <a:solidFill>
                    <a:schemeClr val="accent4"/>
                  </a:solidFill>
                  <a:effectLst/>
                  <a:latin typeface="Microsoft YaHei" charset="-122"/>
                  <a:ea typeface="Microsoft YaHei" charset="-122"/>
                  <a:cs typeface="Microsoft YaHei" charset="-122"/>
                </a:rPr>
                <a:t>原始图像</a:t>
              </a:r>
            </a:p>
          </p:txBody>
        </p:sp>
      </p:grpSp>
      <p:sp>
        <p:nvSpPr>
          <p:cNvPr id="44" name="îṥļîḑé-TextBox 61"/>
          <p:cNvSpPr txBox="1">
            <a:spLocks/>
          </p:cNvSpPr>
          <p:nvPr/>
        </p:nvSpPr>
        <p:spPr bwMode="auto">
          <a:xfrm>
            <a:off x="10377904" y="3181395"/>
            <a:ext cx="2223986" cy="340735"/>
          </a:xfrm>
          <a:prstGeom prst="rect">
            <a:avLst/>
          </a:prstGeom>
          <a:noFill/>
          <a:extLst/>
        </p:spPr>
        <p:txBody>
          <a:bodyPr wrap="none" lIns="90000" tIns="46800" rIns="90000" bIns="46800" anchor="b" anchorCtr="1">
            <a:noAutofit/>
          </a:bodyPr>
          <a:lstStyle>
            <a:defPPr>
              <a:defRPr lang="zh-CN"/>
            </a:defPPr>
            <a:lvl1pPr algn="ctr">
              <a:defRPr sz="2800" b="1">
                <a:solidFill>
                  <a:schemeClr val="accent3"/>
                </a:solidFill>
                <a:latin typeface="Microsoft YaHei" charset="-122"/>
                <a:ea typeface="Microsoft YaHei" charset="-122"/>
                <a:cs typeface="Microsoft YaHei" charset="-122"/>
              </a:defRPr>
            </a:lvl1pPr>
          </a:lstStyle>
          <a:p>
            <a:r>
              <a:rPr lang="zh-CN" altLang="en-US" dirty="0"/>
              <a:t>压缩数据</a:t>
            </a:r>
          </a:p>
        </p:txBody>
      </p:sp>
      <p:grpSp>
        <p:nvGrpSpPr>
          <p:cNvPr id="47" name="Group 46"/>
          <p:cNvGrpSpPr/>
          <p:nvPr/>
        </p:nvGrpSpPr>
        <p:grpSpPr>
          <a:xfrm>
            <a:off x="1082899" y="3116903"/>
            <a:ext cx="2481106" cy="2680295"/>
            <a:chOff x="1082899" y="3116903"/>
            <a:chExt cx="2481106" cy="2680295"/>
          </a:xfrm>
        </p:grpSpPr>
        <p:sp>
          <p:nvSpPr>
            <p:cNvPr id="7" name="îṥļîḑé-Oval 8"/>
            <p:cNvSpPr/>
            <p:nvPr/>
          </p:nvSpPr>
          <p:spPr>
            <a:xfrm>
              <a:off x="2373924" y="3116903"/>
              <a:ext cx="573350" cy="573350"/>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ar-SA" sz="2400" dirty="0">
                  <a:latin typeface="Microsoft YaHei" charset="-122"/>
                  <a:ea typeface="Microsoft YaHei" charset="-122"/>
                  <a:cs typeface="Microsoft YaHei" charset="-122"/>
                </a:rPr>
                <a:t>1</a:t>
              </a:r>
            </a:p>
          </p:txBody>
        </p:sp>
        <p:grpSp>
          <p:nvGrpSpPr>
            <p:cNvPr id="16" name="Group 1"/>
            <p:cNvGrpSpPr/>
            <p:nvPr/>
          </p:nvGrpSpPr>
          <p:grpSpPr>
            <a:xfrm>
              <a:off x="1082899" y="4507067"/>
              <a:ext cx="2481106" cy="1290131"/>
              <a:chOff x="1001619" y="4163682"/>
              <a:chExt cx="2481106" cy="1290131"/>
            </a:xfrm>
          </p:grpSpPr>
          <p:sp>
            <p:nvSpPr>
              <p:cNvPr id="29" name="îṥļîḑé-TextBox 57"/>
              <p:cNvSpPr txBox="1">
                <a:spLocks/>
              </p:cNvSpPr>
              <p:nvPr/>
            </p:nvSpPr>
            <p:spPr bwMode="auto">
              <a:xfrm>
                <a:off x="1001619" y="4163682"/>
                <a:ext cx="2223986" cy="340735"/>
              </a:xfrm>
              <a:prstGeom prst="rect">
                <a:avLst/>
              </a:prstGeom>
              <a:noFill/>
              <a:extLst/>
            </p:spPr>
            <p:txBody>
              <a:bodyPr wrap="none" lIns="90000" tIns="46800" rIns="90000" bIns="46800" anchor="b" anchorCtr="1">
                <a:noAutofit/>
              </a:bodyPr>
              <a:lstStyle/>
              <a:p>
                <a:pPr algn="ctr" latinLnBrk="0"/>
                <a:r>
                  <a:rPr lang="en-US" altLang="zh-CN" sz="2800" b="1" dirty="0">
                    <a:solidFill>
                      <a:schemeClr val="accent1"/>
                    </a:solidFill>
                    <a:effectLst/>
                    <a:latin typeface="Microsoft YaHei" charset="-122"/>
                    <a:ea typeface="Microsoft YaHei" charset="-122"/>
                    <a:cs typeface="Microsoft YaHei" charset="-122"/>
                  </a:rPr>
                  <a:t>GRB-YUV</a:t>
                </a:r>
                <a:r>
                  <a:rPr lang="zh-CN" altLang="en-US" sz="2800" b="1" dirty="0">
                    <a:solidFill>
                      <a:schemeClr val="accent1"/>
                    </a:solidFill>
                    <a:effectLst/>
                    <a:latin typeface="Microsoft YaHei" charset="-122"/>
                    <a:ea typeface="Microsoft YaHei" charset="-122"/>
                    <a:cs typeface="Microsoft YaHei" charset="-122"/>
                  </a:rPr>
                  <a:t>颜色转换</a:t>
                </a:r>
              </a:p>
            </p:txBody>
          </p:sp>
          <p:sp>
            <p:nvSpPr>
              <p:cNvPr id="30" name="îṥļîḑé-TextBox 58"/>
              <p:cNvSpPr txBox="1">
                <a:spLocks/>
              </p:cNvSpPr>
              <p:nvPr/>
            </p:nvSpPr>
            <p:spPr bwMode="auto">
              <a:xfrm>
                <a:off x="1001619" y="4565377"/>
                <a:ext cx="2481106" cy="888436"/>
              </a:xfrm>
              <a:prstGeom prst="rect">
                <a:avLst/>
              </a:prstGeom>
              <a:noFill/>
              <a:extLst/>
            </p:spPr>
            <p:txBody>
              <a:bodyPr wrap="square" lIns="90000" tIns="46800" rIns="90000" bIns="46800" anchor="t" anchorCtr="1">
                <a:noAutofit/>
              </a:bodyPr>
              <a:lstStyle/>
              <a:p>
                <a:pPr algn="ctr">
                  <a:lnSpc>
                    <a:spcPct val="120000"/>
                  </a:lnSpc>
                </a:pPr>
                <a:r>
                  <a:rPr lang="zh-CN" altLang="en-US" sz="2000" dirty="0">
                    <a:latin typeface="Microsoft YaHei" charset="-122"/>
                    <a:ea typeface="Microsoft YaHei" charset="-122"/>
                    <a:cs typeface="Microsoft YaHei" charset="-122"/>
                  </a:rPr>
                  <a:t>人类感知</a:t>
                </a:r>
                <a:endParaRPr lang="en-US" altLang="zh-CN" sz="2000" dirty="0">
                  <a:latin typeface="Microsoft YaHei" charset="-122"/>
                  <a:ea typeface="Microsoft YaHei" charset="-122"/>
                  <a:cs typeface="Microsoft YaHei" charset="-122"/>
                </a:endParaRPr>
              </a:p>
              <a:p>
                <a:pPr algn="ctr">
                  <a:lnSpc>
                    <a:spcPct val="120000"/>
                  </a:lnSpc>
                </a:pPr>
                <a:r>
                  <a:rPr lang="en-US" altLang="zh-CN" sz="2000" dirty="0">
                    <a:latin typeface="Microsoft YaHei" charset="-122"/>
                    <a:ea typeface="Microsoft YaHei" charset="-122"/>
                    <a:cs typeface="Microsoft YaHei" charset="-122"/>
                  </a:rPr>
                  <a:t>Y</a:t>
                </a:r>
                <a:r>
                  <a:rPr lang="zh-CN" altLang="en-US" sz="2000" dirty="0">
                    <a:latin typeface="Microsoft YaHei" charset="-122"/>
                    <a:ea typeface="Microsoft YaHei" charset="-122"/>
                    <a:cs typeface="Microsoft YaHei" charset="-122"/>
                  </a:rPr>
                  <a:t>：亮度分量</a:t>
                </a:r>
                <a:endParaRPr lang="en-US" altLang="zh-CN" sz="2000" dirty="0">
                  <a:latin typeface="Microsoft YaHei" charset="-122"/>
                  <a:ea typeface="Microsoft YaHei" charset="-122"/>
                  <a:cs typeface="Microsoft YaHei" charset="-122"/>
                </a:endParaRPr>
              </a:p>
              <a:p>
                <a:pPr algn="ctr">
                  <a:lnSpc>
                    <a:spcPct val="120000"/>
                  </a:lnSpc>
                </a:pPr>
                <a:r>
                  <a:rPr lang="en-US" altLang="zh-CN" sz="2000" dirty="0">
                    <a:latin typeface="Microsoft YaHei" charset="-122"/>
                    <a:ea typeface="Microsoft YaHei" charset="-122"/>
                    <a:cs typeface="Microsoft YaHei" charset="-122"/>
                  </a:rPr>
                  <a:t>UV</a:t>
                </a:r>
                <a:r>
                  <a:rPr lang="zh-CN" altLang="en-US" sz="2000" dirty="0">
                    <a:latin typeface="Microsoft YaHei" charset="-122"/>
                    <a:ea typeface="Microsoft YaHei" charset="-122"/>
                    <a:cs typeface="Microsoft YaHei" charset="-122"/>
                  </a:rPr>
                  <a:t>：色度分量</a:t>
                </a:r>
                <a:endParaRPr lang="zh-CN" altLang="en-US" sz="2000" dirty="0">
                  <a:solidFill>
                    <a:schemeClr val="tx1"/>
                  </a:solidFill>
                  <a:effectLst/>
                  <a:latin typeface="Microsoft YaHei" charset="-122"/>
                  <a:ea typeface="Microsoft YaHei" charset="-122"/>
                  <a:cs typeface="Microsoft YaHei" charset="-122"/>
                </a:endParaRPr>
              </a:p>
            </p:txBody>
          </p:sp>
        </p:grpSp>
        <p:grpSp>
          <p:nvGrpSpPr>
            <p:cNvPr id="6" name="Group 7"/>
            <p:cNvGrpSpPr/>
            <p:nvPr/>
          </p:nvGrpSpPr>
          <p:grpSpPr>
            <a:xfrm>
              <a:off x="1785148" y="3568999"/>
              <a:ext cx="1521154" cy="660376"/>
              <a:chOff x="1785938" y="1587962"/>
              <a:chExt cx="1217700" cy="528638"/>
            </a:xfrm>
          </p:grpSpPr>
          <p:sp>
            <p:nvSpPr>
              <p:cNvPr id="39" name="îṥļîḑé-Right Triangle 6"/>
              <p:cNvSpPr/>
              <p:nvPr/>
            </p:nvSpPr>
            <p:spPr>
              <a:xfrm rot="2217923" flipV="1">
                <a:off x="2789202" y="1635101"/>
                <a:ext cx="214436" cy="161319"/>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icrosoft YaHei" charset="-122"/>
                  <a:ea typeface="Microsoft YaHei" charset="-122"/>
                  <a:cs typeface="Microsoft YaHei" charset="-122"/>
                </a:endParaRPr>
              </a:p>
            </p:txBody>
          </p:sp>
          <p:sp>
            <p:nvSpPr>
              <p:cNvPr id="40" name="îṥļîḑé-Parallelogram 3"/>
              <p:cNvSpPr/>
              <p:nvPr/>
            </p:nvSpPr>
            <p:spPr>
              <a:xfrm>
                <a:off x="1785938" y="1587962"/>
                <a:ext cx="1074906" cy="528638"/>
              </a:xfrm>
              <a:prstGeom prst="parallelogram">
                <a:avLst>
                  <a:gd name="adj" fmla="val 73726"/>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icrosoft YaHei" charset="-122"/>
                  <a:ea typeface="Microsoft YaHei" charset="-122"/>
                  <a:cs typeface="Microsoft YaHei" charset="-122"/>
                </a:endParaRPr>
              </a:p>
            </p:txBody>
          </p:sp>
        </p:grpSp>
      </p:grpSp>
      <p:grpSp>
        <p:nvGrpSpPr>
          <p:cNvPr id="48" name="Group 47"/>
          <p:cNvGrpSpPr/>
          <p:nvPr/>
        </p:nvGrpSpPr>
        <p:grpSpPr>
          <a:xfrm>
            <a:off x="3040788" y="1809710"/>
            <a:ext cx="2383233" cy="2712262"/>
            <a:chOff x="3040788" y="1809710"/>
            <a:chExt cx="2383233" cy="2712262"/>
          </a:xfrm>
        </p:grpSpPr>
        <p:sp>
          <p:nvSpPr>
            <p:cNvPr id="9" name="îṥļîḑé-Oval 16"/>
            <p:cNvSpPr/>
            <p:nvPr/>
          </p:nvSpPr>
          <p:spPr>
            <a:xfrm>
              <a:off x="4152782" y="3948622"/>
              <a:ext cx="573350" cy="573350"/>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ar-SA" sz="2400" dirty="0">
                  <a:latin typeface="Microsoft YaHei" charset="-122"/>
                  <a:ea typeface="Microsoft YaHei" charset="-122"/>
                  <a:cs typeface="Microsoft YaHei" charset="-122"/>
                </a:rPr>
                <a:t>2</a:t>
              </a:r>
            </a:p>
          </p:txBody>
        </p:sp>
        <p:grpSp>
          <p:nvGrpSpPr>
            <p:cNvPr id="17" name="Group 2"/>
            <p:cNvGrpSpPr/>
            <p:nvPr/>
          </p:nvGrpSpPr>
          <p:grpSpPr>
            <a:xfrm>
              <a:off x="3040788" y="1809710"/>
              <a:ext cx="2383233" cy="1290131"/>
              <a:chOff x="2959508" y="2127448"/>
              <a:chExt cx="2383233" cy="1290131"/>
            </a:xfrm>
          </p:grpSpPr>
          <p:sp>
            <p:nvSpPr>
              <p:cNvPr id="27" name="îṥļîḑé-TextBox 61"/>
              <p:cNvSpPr txBox="1">
                <a:spLocks/>
              </p:cNvSpPr>
              <p:nvPr/>
            </p:nvSpPr>
            <p:spPr bwMode="auto">
              <a:xfrm>
                <a:off x="2959509" y="2127448"/>
                <a:ext cx="2223986" cy="340735"/>
              </a:xfrm>
              <a:prstGeom prst="rect">
                <a:avLst/>
              </a:prstGeom>
              <a:noFill/>
              <a:extLst/>
            </p:spPr>
            <p:txBody>
              <a:bodyPr wrap="none" lIns="90000" tIns="46800" rIns="90000" bIns="46800" anchor="b" anchorCtr="1">
                <a:noAutofit/>
              </a:bodyPr>
              <a:lstStyle/>
              <a:p>
                <a:pPr algn="ctr" latinLnBrk="0"/>
                <a:r>
                  <a:rPr lang="en-US" altLang="zh-CN" sz="2800" b="1" dirty="0">
                    <a:solidFill>
                      <a:schemeClr val="accent2"/>
                    </a:solidFill>
                    <a:effectLst/>
                    <a:latin typeface="Microsoft YaHei" charset="-122"/>
                    <a:ea typeface="Microsoft YaHei" charset="-122"/>
                    <a:cs typeface="Microsoft YaHei" charset="-122"/>
                  </a:rPr>
                  <a:t>DCT</a:t>
                </a:r>
                <a:r>
                  <a:rPr lang="zh-CN" altLang="en-US" sz="2800" b="1" dirty="0">
                    <a:solidFill>
                      <a:schemeClr val="accent2"/>
                    </a:solidFill>
                    <a:effectLst/>
                    <a:latin typeface="Microsoft YaHei" charset="-122"/>
                    <a:ea typeface="Microsoft YaHei" charset="-122"/>
                    <a:cs typeface="Microsoft YaHei" charset="-122"/>
                  </a:rPr>
                  <a:t>变换</a:t>
                </a:r>
              </a:p>
            </p:txBody>
          </p:sp>
          <p:sp>
            <p:nvSpPr>
              <p:cNvPr id="28" name="îṥļîḑé-TextBox 62"/>
              <p:cNvSpPr txBox="1">
                <a:spLocks/>
              </p:cNvSpPr>
              <p:nvPr/>
            </p:nvSpPr>
            <p:spPr bwMode="auto">
              <a:xfrm>
                <a:off x="2959508" y="2529143"/>
                <a:ext cx="2383233" cy="888436"/>
              </a:xfrm>
              <a:prstGeom prst="rect">
                <a:avLst/>
              </a:prstGeom>
              <a:noFill/>
              <a:extLst/>
            </p:spPr>
            <p:txBody>
              <a:bodyPr wrap="square" lIns="90000" tIns="46800" rIns="90000" bIns="46800" anchor="t" anchorCtr="1">
                <a:noAutofit/>
              </a:bodyPr>
              <a:lstStyle/>
              <a:p>
                <a:pPr algn="ctr">
                  <a:lnSpc>
                    <a:spcPct val="120000"/>
                  </a:lnSpc>
                </a:pPr>
                <a:r>
                  <a:rPr lang="zh-CN" altLang="en-US" sz="2000" dirty="0">
                    <a:latin typeface="Microsoft YaHei" charset="-122"/>
                    <a:ea typeface="Microsoft YaHei" charset="-122"/>
                    <a:cs typeface="Microsoft YaHei" charset="-122"/>
                    <a:sym typeface="+mn-lt"/>
                  </a:rPr>
                  <a:t>子块分割（</a:t>
                </a:r>
                <a:r>
                  <a:rPr lang="en-US" altLang="zh-CN" sz="2000" dirty="0">
                    <a:latin typeface="Microsoft YaHei" charset="-122"/>
                    <a:ea typeface="Microsoft YaHei" charset="-122"/>
                    <a:cs typeface="Microsoft YaHei" charset="-122"/>
                    <a:sym typeface="+mn-lt"/>
                  </a:rPr>
                  <a:t>8x8</a:t>
                </a:r>
                <a:r>
                  <a:rPr lang="zh-CN" altLang="en-US" sz="2000" dirty="0">
                    <a:latin typeface="Microsoft YaHei" charset="-122"/>
                    <a:ea typeface="Microsoft YaHei" charset="-122"/>
                    <a:cs typeface="Microsoft YaHei" charset="-122"/>
                    <a:sym typeface="+mn-lt"/>
                  </a:rPr>
                  <a:t>）单独应用</a:t>
                </a:r>
                <a:r>
                  <a:rPr lang="en-US" altLang="zh-CN" sz="2000" dirty="0">
                    <a:latin typeface="Microsoft YaHei" charset="-122"/>
                    <a:ea typeface="Microsoft YaHei" charset="-122"/>
                    <a:cs typeface="Microsoft YaHei" charset="-122"/>
                    <a:sym typeface="+mn-lt"/>
                  </a:rPr>
                  <a:t>DCT </a:t>
                </a:r>
                <a:r>
                  <a:rPr lang="zh-CN" altLang="en-US" sz="2000" dirty="0">
                    <a:latin typeface="Microsoft YaHei" charset="-122"/>
                    <a:ea typeface="Microsoft YaHei" charset="-122"/>
                    <a:cs typeface="Microsoft YaHei" charset="-122"/>
                    <a:sym typeface="+mn-lt"/>
                  </a:rPr>
                  <a:t>变换</a:t>
                </a:r>
                <a:endParaRPr lang="zh-CN" altLang="en-US" sz="2000" dirty="0">
                  <a:solidFill>
                    <a:schemeClr val="tx1"/>
                  </a:solidFill>
                  <a:effectLst/>
                  <a:latin typeface="Microsoft YaHei" charset="-122"/>
                  <a:ea typeface="Microsoft YaHei" charset="-122"/>
                  <a:cs typeface="Microsoft YaHei" charset="-122"/>
                </a:endParaRPr>
              </a:p>
            </p:txBody>
          </p:sp>
        </p:grpSp>
        <p:grpSp>
          <p:nvGrpSpPr>
            <p:cNvPr id="8" name="Group 15"/>
            <p:cNvGrpSpPr/>
            <p:nvPr/>
          </p:nvGrpSpPr>
          <p:grpSpPr>
            <a:xfrm flipV="1">
              <a:off x="3564005" y="3415856"/>
              <a:ext cx="1521154" cy="660376"/>
              <a:chOff x="1785938" y="1587962"/>
              <a:chExt cx="1217700" cy="528638"/>
            </a:xfrm>
          </p:grpSpPr>
          <p:sp>
            <p:nvSpPr>
              <p:cNvPr id="37" name="îṥļîḑé-Right Triangle 19"/>
              <p:cNvSpPr/>
              <p:nvPr/>
            </p:nvSpPr>
            <p:spPr>
              <a:xfrm rot="2217923" flipV="1">
                <a:off x="2789202" y="1635101"/>
                <a:ext cx="214436" cy="161319"/>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icrosoft YaHei" charset="-122"/>
                  <a:ea typeface="Microsoft YaHei" charset="-122"/>
                  <a:cs typeface="Microsoft YaHei" charset="-122"/>
                </a:endParaRPr>
              </a:p>
            </p:txBody>
          </p:sp>
          <p:sp>
            <p:nvSpPr>
              <p:cNvPr id="38" name="îṥļîḑé-Parallelogram 18"/>
              <p:cNvSpPr/>
              <p:nvPr/>
            </p:nvSpPr>
            <p:spPr>
              <a:xfrm>
                <a:off x="1785938" y="1587962"/>
                <a:ext cx="1074906" cy="528638"/>
              </a:xfrm>
              <a:prstGeom prst="parallelogram">
                <a:avLst>
                  <a:gd name="adj" fmla="val 737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icrosoft YaHei" charset="-122"/>
                  <a:ea typeface="Microsoft YaHei" charset="-122"/>
                  <a:cs typeface="Microsoft YaHei" charset="-122"/>
                </a:endParaRPr>
              </a:p>
            </p:txBody>
          </p:sp>
        </p:grpSp>
      </p:grpSp>
      <p:grpSp>
        <p:nvGrpSpPr>
          <p:cNvPr id="49" name="Group 48"/>
          <p:cNvGrpSpPr/>
          <p:nvPr/>
        </p:nvGrpSpPr>
        <p:grpSpPr>
          <a:xfrm>
            <a:off x="4737846" y="3116903"/>
            <a:ext cx="2608422" cy="2680295"/>
            <a:chOff x="4737846" y="3116903"/>
            <a:chExt cx="2608422" cy="2680295"/>
          </a:xfrm>
        </p:grpSpPr>
        <p:sp>
          <p:nvSpPr>
            <p:cNvPr id="11" name="îṥļîḑé-Oval 22"/>
            <p:cNvSpPr/>
            <p:nvPr/>
          </p:nvSpPr>
          <p:spPr>
            <a:xfrm>
              <a:off x="6012800" y="3116903"/>
              <a:ext cx="573350" cy="57335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ar-SA" sz="2400">
                  <a:latin typeface="Microsoft YaHei" charset="-122"/>
                  <a:ea typeface="Microsoft YaHei" charset="-122"/>
                  <a:cs typeface="Microsoft YaHei" charset="-122"/>
                </a:rPr>
                <a:t>3</a:t>
              </a:r>
            </a:p>
          </p:txBody>
        </p:sp>
        <p:grpSp>
          <p:nvGrpSpPr>
            <p:cNvPr id="19" name="Group 4"/>
            <p:cNvGrpSpPr/>
            <p:nvPr/>
          </p:nvGrpSpPr>
          <p:grpSpPr>
            <a:xfrm>
              <a:off x="4737846" y="4507067"/>
              <a:ext cx="2608422" cy="1290131"/>
              <a:chOff x="4656566" y="4163682"/>
              <a:chExt cx="2608422" cy="1290131"/>
            </a:xfrm>
          </p:grpSpPr>
          <p:sp>
            <p:nvSpPr>
              <p:cNvPr id="23" name="îṥļîḑé-TextBox 65"/>
              <p:cNvSpPr txBox="1">
                <a:spLocks/>
              </p:cNvSpPr>
              <p:nvPr/>
            </p:nvSpPr>
            <p:spPr bwMode="auto">
              <a:xfrm>
                <a:off x="4656567" y="4163682"/>
                <a:ext cx="2223986" cy="340735"/>
              </a:xfrm>
              <a:prstGeom prst="rect">
                <a:avLst/>
              </a:prstGeom>
              <a:noFill/>
              <a:extLst/>
            </p:spPr>
            <p:txBody>
              <a:bodyPr wrap="none" lIns="90000" tIns="46800" rIns="90000" bIns="46800" anchor="b" anchorCtr="1">
                <a:noAutofit/>
              </a:bodyPr>
              <a:lstStyle/>
              <a:p>
                <a:pPr algn="ctr" latinLnBrk="0"/>
                <a:r>
                  <a:rPr lang="zh-CN" altLang="en-US" sz="2800" b="1" dirty="0">
                    <a:solidFill>
                      <a:schemeClr val="accent3"/>
                    </a:solidFill>
                    <a:latin typeface="Microsoft YaHei" charset="-122"/>
                    <a:ea typeface="Microsoft YaHei" charset="-122"/>
                    <a:cs typeface="Microsoft YaHei" charset="-122"/>
                  </a:rPr>
                  <a:t>量化</a:t>
                </a:r>
                <a:endParaRPr lang="zh-CN" altLang="en-US" sz="2800" b="1" dirty="0">
                  <a:solidFill>
                    <a:schemeClr val="accent3"/>
                  </a:solidFill>
                  <a:effectLst/>
                  <a:latin typeface="Microsoft YaHei" charset="-122"/>
                  <a:ea typeface="Microsoft YaHei" charset="-122"/>
                  <a:cs typeface="Microsoft YaHei" charset="-122"/>
                </a:endParaRPr>
              </a:p>
            </p:txBody>
          </p:sp>
          <p:sp>
            <p:nvSpPr>
              <p:cNvPr id="24" name="îṥļîḑé-TextBox 66"/>
              <p:cNvSpPr txBox="1">
                <a:spLocks/>
              </p:cNvSpPr>
              <p:nvPr/>
            </p:nvSpPr>
            <p:spPr bwMode="auto">
              <a:xfrm>
                <a:off x="4656566" y="4565377"/>
                <a:ext cx="2608422" cy="888436"/>
              </a:xfrm>
              <a:prstGeom prst="rect">
                <a:avLst/>
              </a:prstGeom>
              <a:noFill/>
              <a:extLst/>
            </p:spPr>
            <p:txBody>
              <a:bodyPr wrap="square" lIns="90000" tIns="46800" rIns="90000" bIns="46800" anchor="t" anchorCtr="1">
                <a:noAutofit/>
              </a:bodyPr>
              <a:lstStyle/>
              <a:p>
                <a:pPr algn="ctr">
                  <a:lnSpc>
                    <a:spcPct val="120000"/>
                  </a:lnSpc>
                </a:pPr>
                <a:r>
                  <a:rPr lang="zh-CN" altLang="en-US" sz="2000" dirty="0">
                    <a:latin typeface="Microsoft YaHei" charset="-122"/>
                    <a:ea typeface="Microsoft YaHei" charset="-122"/>
                    <a:cs typeface="Microsoft YaHei" charset="-122"/>
                    <a:sym typeface="+mn-lt"/>
                  </a:rPr>
                  <a:t>除以量化步长取整</a:t>
                </a:r>
                <a:endParaRPr lang="en-US" altLang="zh-CN" sz="2000" dirty="0">
                  <a:latin typeface="Microsoft YaHei" charset="-122"/>
                  <a:ea typeface="Microsoft YaHei" charset="-122"/>
                  <a:cs typeface="Microsoft YaHei" charset="-122"/>
                  <a:sym typeface="+mn-lt"/>
                </a:endParaRPr>
              </a:p>
              <a:p>
                <a:pPr algn="ctr">
                  <a:lnSpc>
                    <a:spcPct val="120000"/>
                  </a:lnSpc>
                </a:pPr>
                <a:r>
                  <a:rPr lang="en-US" altLang="zh-CN" sz="2000" dirty="0">
                    <a:latin typeface="Microsoft YaHei" charset="-122"/>
                    <a:ea typeface="Microsoft YaHei" charset="-122"/>
                    <a:cs typeface="Microsoft YaHei" charset="-122"/>
                    <a:sym typeface="+mn-lt"/>
                  </a:rPr>
                  <a:t>Y</a:t>
                </a:r>
                <a:r>
                  <a:rPr lang="zh-CN" altLang="en-US" sz="2000" dirty="0">
                    <a:latin typeface="Microsoft YaHei" charset="-122"/>
                    <a:ea typeface="Microsoft YaHei" charset="-122"/>
                    <a:cs typeface="Microsoft YaHei" charset="-122"/>
                    <a:sym typeface="+mn-lt"/>
                  </a:rPr>
                  <a:t>：粗量化</a:t>
                </a:r>
                <a:endParaRPr lang="en-US" altLang="zh-CN" sz="2000" dirty="0">
                  <a:latin typeface="Microsoft YaHei" charset="-122"/>
                  <a:ea typeface="Microsoft YaHei" charset="-122"/>
                  <a:cs typeface="Microsoft YaHei" charset="-122"/>
                  <a:sym typeface="+mn-lt"/>
                </a:endParaRPr>
              </a:p>
              <a:p>
                <a:pPr algn="ctr">
                  <a:lnSpc>
                    <a:spcPct val="120000"/>
                  </a:lnSpc>
                </a:pPr>
                <a:r>
                  <a:rPr lang="en-US" altLang="zh-CN" sz="2000" dirty="0">
                    <a:latin typeface="Microsoft YaHei" charset="-122"/>
                    <a:ea typeface="Microsoft YaHei" charset="-122"/>
                    <a:cs typeface="Microsoft YaHei" charset="-122"/>
                    <a:sym typeface="+mn-lt"/>
                  </a:rPr>
                  <a:t>UV</a:t>
                </a:r>
                <a:r>
                  <a:rPr lang="zh-CN" altLang="en-US" sz="2000" dirty="0">
                    <a:latin typeface="Microsoft YaHei" charset="-122"/>
                    <a:ea typeface="Microsoft YaHei" charset="-122"/>
                    <a:cs typeface="Microsoft YaHei" charset="-122"/>
                    <a:sym typeface="+mn-lt"/>
                  </a:rPr>
                  <a:t>：细量化</a:t>
                </a:r>
                <a:endParaRPr lang="zh-CN" altLang="en-US" sz="2000" dirty="0">
                  <a:solidFill>
                    <a:schemeClr val="tx1"/>
                  </a:solidFill>
                  <a:effectLst/>
                  <a:latin typeface="Microsoft YaHei" charset="-122"/>
                  <a:ea typeface="Microsoft YaHei" charset="-122"/>
                  <a:cs typeface="Microsoft YaHei" charset="-122"/>
                </a:endParaRPr>
              </a:p>
            </p:txBody>
          </p:sp>
        </p:grpSp>
        <p:grpSp>
          <p:nvGrpSpPr>
            <p:cNvPr id="10" name="Group 21"/>
            <p:cNvGrpSpPr/>
            <p:nvPr/>
          </p:nvGrpSpPr>
          <p:grpSpPr>
            <a:xfrm>
              <a:off x="5424022" y="3568999"/>
              <a:ext cx="1521154" cy="660376"/>
              <a:chOff x="1785938" y="1587962"/>
              <a:chExt cx="1217700" cy="528638"/>
            </a:xfrm>
          </p:grpSpPr>
          <p:sp>
            <p:nvSpPr>
              <p:cNvPr id="35" name="îṥļîḑé-Right Triangle 25"/>
              <p:cNvSpPr/>
              <p:nvPr/>
            </p:nvSpPr>
            <p:spPr>
              <a:xfrm rot="2217923" flipV="1">
                <a:off x="2789202" y="1635101"/>
                <a:ext cx="214436" cy="161319"/>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icrosoft YaHei" charset="-122"/>
                  <a:ea typeface="Microsoft YaHei" charset="-122"/>
                  <a:cs typeface="Microsoft YaHei" charset="-122"/>
                </a:endParaRPr>
              </a:p>
            </p:txBody>
          </p:sp>
          <p:sp>
            <p:nvSpPr>
              <p:cNvPr id="36" name="îṥļîḑé-Parallelogram 24"/>
              <p:cNvSpPr/>
              <p:nvPr/>
            </p:nvSpPr>
            <p:spPr>
              <a:xfrm>
                <a:off x="1785938" y="1587962"/>
                <a:ext cx="1074906" cy="528638"/>
              </a:xfrm>
              <a:prstGeom prst="parallelogram">
                <a:avLst>
                  <a:gd name="adj" fmla="val 737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icrosoft YaHei" charset="-122"/>
                  <a:ea typeface="Microsoft YaHei" charset="-122"/>
                  <a:cs typeface="Microsoft YaHei" charset="-122"/>
                </a:endParaRPr>
              </a:p>
            </p:txBody>
          </p:sp>
        </p:grpSp>
      </p:grpSp>
      <p:grpSp>
        <p:nvGrpSpPr>
          <p:cNvPr id="50" name="Group 49"/>
          <p:cNvGrpSpPr/>
          <p:nvPr/>
        </p:nvGrpSpPr>
        <p:grpSpPr>
          <a:xfrm>
            <a:off x="6922563" y="1753787"/>
            <a:ext cx="2223986" cy="2768185"/>
            <a:chOff x="6922563" y="1753787"/>
            <a:chExt cx="2223986" cy="2768185"/>
          </a:xfrm>
        </p:grpSpPr>
        <p:sp>
          <p:nvSpPr>
            <p:cNvPr id="13" name="îṥļîḑé-Oval 28"/>
            <p:cNvSpPr/>
            <p:nvPr/>
          </p:nvSpPr>
          <p:spPr>
            <a:xfrm>
              <a:off x="7909914" y="3948622"/>
              <a:ext cx="573350" cy="573350"/>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ar-SA" sz="2400">
                  <a:latin typeface="Microsoft YaHei" charset="-122"/>
                  <a:ea typeface="Microsoft YaHei" charset="-122"/>
                  <a:cs typeface="Microsoft YaHei" charset="-122"/>
                </a:rPr>
                <a:t>4</a:t>
              </a:r>
            </a:p>
          </p:txBody>
        </p:sp>
        <p:grpSp>
          <p:nvGrpSpPr>
            <p:cNvPr id="18" name="Group 5"/>
            <p:cNvGrpSpPr/>
            <p:nvPr/>
          </p:nvGrpSpPr>
          <p:grpSpPr>
            <a:xfrm>
              <a:off x="6922563" y="1753787"/>
              <a:ext cx="2223986" cy="1422102"/>
              <a:chOff x="6841283" y="2071525"/>
              <a:chExt cx="2223986" cy="1422102"/>
            </a:xfrm>
          </p:grpSpPr>
          <p:sp>
            <p:nvSpPr>
              <p:cNvPr id="25" name="îṥļîḑé-TextBox 63"/>
              <p:cNvSpPr txBox="1">
                <a:spLocks/>
              </p:cNvSpPr>
              <p:nvPr/>
            </p:nvSpPr>
            <p:spPr bwMode="auto">
              <a:xfrm>
                <a:off x="6841283" y="2071525"/>
                <a:ext cx="2223986" cy="340735"/>
              </a:xfrm>
              <a:prstGeom prst="rect">
                <a:avLst/>
              </a:prstGeom>
              <a:noFill/>
              <a:extLst/>
            </p:spPr>
            <p:txBody>
              <a:bodyPr wrap="none" lIns="90000" tIns="46800" rIns="90000" bIns="46800" anchor="b" anchorCtr="1">
                <a:noAutofit/>
              </a:bodyPr>
              <a:lstStyle/>
              <a:p>
                <a:pPr algn="ctr" latinLnBrk="0"/>
                <a:r>
                  <a:rPr lang="zh-CN" altLang="en-US" sz="2800" b="1" dirty="0">
                    <a:solidFill>
                      <a:schemeClr val="accent4"/>
                    </a:solidFill>
                    <a:effectLst/>
                    <a:latin typeface="Microsoft YaHei" charset="-122"/>
                    <a:ea typeface="Microsoft YaHei" charset="-122"/>
                    <a:cs typeface="Microsoft YaHei" charset="-122"/>
                  </a:rPr>
                  <a:t>阈值处理</a:t>
                </a:r>
              </a:p>
            </p:txBody>
          </p:sp>
          <p:sp>
            <p:nvSpPr>
              <p:cNvPr id="26" name="îṥļîḑé-TextBox 64"/>
              <p:cNvSpPr txBox="1">
                <a:spLocks/>
              </p:cNvSpPr>
              <p:nvPr/>
            </p:nvSpPr>
            <p:spPr bwMode="auto">
              <a:xfrm>
                <a:off x="6998024" y="2605191"/>
                <a:ext cx="1643317" cy="888436"/>
              </a:xfrm>
              <a:prstGeom prst="rect">
                <a:avLst/>
              </a:prstGeom>
              <a:noFill/>
              <a:extLst/>
            </p:spPr>
            <p:txBody>
              <a:bodyPr wrap="square" lIns="90000" tIns="46800" rIns="90000" bIns="46800" anchor="t" anchorCtr="1">
                <a:noAutofit/>
              </a:bodyPr>
              <a:lstStyle/>
              <a:p>
                <a:pPr algn="ctr">
                  <a:lnSpc>
                    <a:spcPct val="120000"/>
                  </a:lnSpc>
                </a:pPr>
                <a:r>
                  <a:rPr lang="zh-CN" altLang="en-US" sz="2000" dirty="0">
                    <a:latin typeface="Microsoft YaHei" charset="-122"/>
                    <a:ea typeface="Microsoft YaHei" charset="-122"/>
                    <a:cs typeface="Microsoft YaHei" charset="-122"/>
                    <a:sym typeface="+mn-lt"/>
                  </a:rPr>
                  <a:t>阈值分割</a:t>
                </a:r>
                <a:endParaRPr lang="en-US" altLang="zh-CN" sz="2000" dirty="0">
                  <a:latin typeface="Microsoft YaHei" charset="-122"/>
                  <a:ea typeface="Microsoft YaHei" charset="-122"/>
                  <a:cs typeface="Microsoft YaHei" charset="-122"/>
                  <a:sym typeface="+mn-lt"/>
                </a:endParaRPr>
              </a:p>
              <a:p>
                <a:pPr algn="ctr">
                  <a:lnSpc>
                    <a:spcPct val="120000"/>
                  </a:lnSpc>
                </a:pPr>
                <a:r>
                  <a:rPr lang="zh-CN" altLang="en-US" sz="2000" dirty="0">
                    <a:latin typeface="Microsoft YaHei" charset="-122"/>
                    <a:ea typeface="Microsoft YaHei" charset="-122"/>
                    <a:cs typeface="Microsoft YaHei" charset="-122"/>
                    <a:sym typeface="+mn-lt"/>
                  </a:rPr>
                  <a:t>有所舍弃</a:t>
                </a:r>
                <a:endParaRPr lang="zh-CN" altLang="en-US" sz="2000" dirty="0">
                  <a:solidFill>
                    <a:schemeClr val="tx1"/>
                  </a:solidFill>
                  <a:effectLst/>
                  <a:latin typeface="Microsoft YaHei" charset="-122"/>
                  <a:ea typeface="Microsoft YaHei" charset="-122"/>
                  <a:cs typeface="Microsoft YaHei" charset="-122"/>
                </a:endParaRPr>
              </a:p>
            </p:txBody>
          </p:sp>
        </p:grpSp>
        <p:grpSp>
          <p:nvGrpSpPr>
            <p:cNvPr id="12" name="Group 27"/>
            <p:cNvGrpSpPr/>
            <p:nvPr/>
          </p:nvGrpSpPr>
          <p:grpSpPr>
            <a:xfrm flipV="1">
              <a:off x="7346268" y="3415856"/>
              <a:ext cx="1521154" cy="660376"/>
              <a:chOff x="1785938" y="1587962"/>
              <a:chExt cx="1217700" cy="528638"/>
            </a:xfrm>
          </p:grpSpPr>
          <p:sp>
            <p:nvSpPr>
              <p:cNvPr id="33" name="îṥļîḑé-Right Triangle 31"/>
              <p:cNvSpPr/>
              <p:nvPr/>
            </p:nvSpPr>
            <p:spPr>
              <a:xfrm rot="2217923" flipV="1">
                <a:off x="2789202" y="1635101"/>
                <a:ext cx="214436" cy="161319"/>
              </a:xfrm>
              <a:prstGeom prst="r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icrosoft YaHei" charset="-122"/>
                  <a:ea typeface="Microsoft YaHei" charset="-122"/>
                  <a:cs typeface="Microsoft YaHei" charset="-122"/>
                </a:endParaRPr>
              </a:p>
            </p:txBody>
          </p:sp>
          <p:sp>
            <p:nvSpPr>
              <p:cNvPr id="34" name="îṥļîḑé-Parallelogram 30"/>
              <p:cNvSpPr/>
              <p:nvPr/>
            </p:nvSpPr>
            <p:spPr>
              <a:xfrm>
                <a:off x="1785938" y="1587962"/>
                <a:ext cx="1074906" cy="528638"/>
              </a:xfrm>
              <a:prstGeom prst="parallelogram">
                <a:avLst>
                  <a:gd name="adj" fmla="val 7372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icrosoft YaHei" charset="-122"/>
                  <a:ea typeface="Microsoft YaHei" charset="-122"/>
                  <a:cs typeface="Microsoft YaHei" charset="-122"/>
                </a:endParaRPr>
              </a:p>
            </p:txBody>
          </p:sp>
        </p:grpSp>
      </p:grpSp>
      <p:grpSp>
        <p:nvGrpSpPr>
          <p:cNvPr id="51" name="Group 50"/>
          <p:cNvGrpSpPr/>
          <p:nvPr/>
        </p:nvGrpSpPr>
        <p:grpSpPr>
          <a:xfrm>
            <a:off x="8744196" y="3116903"/>
            <a:ext cx="2223986" cy="2680295"/>
            <a:chOff x="8744196" y="3116903"/>
            <a:chExt cx="2223986" cy="2680295"/>
          </a:xfrm>
        </p:grpSpPr>
        <p:sp>
          <p:nvSpPr>
            <p:cNvPr id="15" name="îṥļîḑé-Oval 34"/>
            <p:cNvSpPr/>
            <p:nvPr/>
          </p:nvSpPr>
          <p:spPr>
            <a:xfrm>
              <a:off x="10003856" y="3116903"/>
              <a:ext cx="573350" cy="573350"/>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92500" lnSpcReduction="10000"/>
            </a:bodyPr>
            <a:lstStyle/>
            <a:p>
              <a:pPr algn="ctr"/>
              <a:r>
                <a:rPr lang="ar-SA" sz="2400">
                  <a:latin typeface="Microsoft YaHei" charset="-122"/>
                  <a:ea typeface="Microsoft YaHei" charset="-122"/>
                  <a:cs typeface="Microsoft YaHei" charset="-122"/>
                </a:rPr>
                <a:t>5</a:t>
              </a:r>
            </a:p>
          </p:txBody>
        </p:sp>
        <p:grpSp>
          <p:nvGrpSpPr>
            <p:cNvPr id="20" name="Group 9"/>
            <p:cNvGrpSpPr/>
            <p:nvPr/>
          </p:nvGrpSpPr>
          <p:grpSpPr>
            <a:xfrm>
              <a:off x="8744196" y="4507067"/>
              <a:ext cx="2223986" cy="1290131"/>
              <a:chOff x="8662916" y="4163682"/>
              <a:chExt cx="2223986" cy="1290131"/>
            </a:xfrm>
          </p:grpSpPr>
          <p:sp>
            <p:nvSpPr>
              <p:cNvPr id="21" name="îṥļîḑé-TextBox 67"/>
              <p:cNvSpPr txBox="1">
                <a:spLocks/>
              </p:cNvSpPr>
              <p:nvPr/>
            </p:nvSpPr>
            <p:spPr bwMode="auto">
              <a:xfrm>
                <a:off x="8662916" y="4163682"/>
                <a:ext cx="2223986" cy="340735"/>
              </a:xfrm>
              <a:prstGeom prst="rect">
                <a:avLst/>
              </a:prstGeom>
              <a:noFill/>
              <a:extLst/>
            </p:spPr>
            <p:txBody>
              <a:bodyPr wrap="none" lIns="90000" tIns="46800" rIns="90000" bIns="46800" anchor="b" anchorCtr="1">
                <a:noAutofit/>
              </a:bodyPr>
              <a:lstStyle/>
              <a:p>
                <a:pPr algn="ctr" latinLnBrk="0"/>
                <a:r>
                  <a:rPr lang="zh-CN" altLang="en-US" sz="2800" b="1" dirty="0">
                    <a:solidFill>
                      <a:schemeClr val="accent5"/>
                    </a:solidFill>
                    <a:effectLst/>
                    <a:latin typeface="Microsoft YaHei" charset="-122"/>
                    <a:ea typeface="Microsoft YaHei" charset="-122"/>
                    <a:cs typeface="Microsoft YaHei" charset="-122"/>
                  </a:rPr>
                  <a:t>熵编码</a:t>
                </a:r>
              </a:p>
            </p:txBody>
          </p:sp>
          <p:sp>
            <p:nvSpPr>
              <p:cNvPr id="22" name="îṥļîḑé-TextBox 68"/>
              <p:cNvSpPr txBox="1">
                <a:spLocks/>
              </p:cNvSpPr>
              <p:nvPr/>
            </p:nvSpPr>
            <p:spPr bwMode="auto">
              <a:xfrm>
                <a:off x="8662916" y="4565377"/>
                <a:ext cx="2223986" cy="888436"/>
              </a:xfrm>
              <a:prstGeom prst="rect">
                <a:avLst/>
              </a:prstGeom>
              <a:noFill/>
              <a:extLst/>
            </p:spPr>
            <p:txBody>
              <a:bodyPr wrap="square" lIns="90000" tIns="46800" rIns="90000" bIns="46800" anchor="t" anchorCtr="1">
                <a:noAutofit/>
              </a:bodyPr>
              <a:lstStyle/>
              <a:p>
                <a:pPr algn="ctr">
                  <a:lnSpc>
                    <a:spcPct val="120000"/>
                  </a:lnSpc>
                </a:pPr>
                <a:r>
                  <a:rPr lang="en-US" altLang="zh-CN" sz="2000" dirty="0">
                    <a:latin typeface="Microsoft YaHei" charset="-122"/>
                    <a:ea typeface="Microsoft YaHei" charset="-122"/>
                    <a:cs typeface="Microsoft YaHei" charset="-122"/>
                  </a:rPr>
                  <a:t>Zig-Zag</a:t>
                </a:r>
                <a:r>
                  <a:rPr lang="zh-CN" altLang="en-US" sz="2000" dirty="0">
                    <a:latin typeface="Microsoft YaHei" charset="-122"/>
                    <a:ea typeface="Microsoft YaHei" charset="-122"/>
                    <a:cs typeface="Microsoft YaHei" charset="-122"/>
                  </a:rPr>
                  <a:t>扫描</a:t>
                </a:r>
                <a:endParaRPr lang="en-US" altLang="zh-CN" sz="2000" dirty="0">
                  <a:latin typeface="Microsoft YaHei" charset="-122"/>
                  <a:ea typeface="Microsoft YaHei" charset="-122"/>
                  <a:cs typeface="Microsoft YaHei" charset="-122"/>
                </a:endParaRPr>
              </a:p>
              <a:p>
                <a:pPr algn="ctr">
                  <a:lnSpc>
                    <a:spcPct val="120000"/>
                  </a:lnSpc>
                </a:pPr>
                <a:r>
                  <a:rPr lang="zh-CN" altLang="en-US" sz="2000" dirty="0">
                    <a:latin typeface="Microsoft YaHei" charset="-122"/>
                    <a:ea typeface="Microsoft YaHei" charset="-122"/>
                    <a:cs typeface="Microsoft YaHei" charset="-122"/>
                  </a:rPr>
                  <a:t>行程编码</a:t>
                </a:r>
                <a:endParaRPr lang="zh-CN" altLang="en-US" sz="2000" dirty="0">
                  <a:solidFill>
                    <a:schemeClr val="tx1"/>
                  </a:solidFill>
                  <a:effectLst/>
                  <a:latin typeface="Microsoft YaHei" charset="-122"/>
                  <a:ea typeface="Microsoft YaHei" charset="-122"/>
                  <a:cs typeface="Microsoft YaHei" charset="-122"/>
                </a:endParaRPr>
              </a:p>
            </p:txBody>
          </p:sp>
        </p:grpSp>
        <p:grpSp>
          <p:nvGrpSpPr>
            <p:cNvPr id="14" name="Group 33"/>
            <p:cNvGrpSpPr/>
            <p:nvPr/>
          </p:nvGrpSpPr>
          <p:grpSpPr>
            <a:xfrm>
              <a:off x="9415080" y="3568999"/>
              <a:ext cx="1521154" cy="660376"/>
              <a:chOff x="1785938" y="1587962"/>
              <a:chExt cx="1217700" cy="528638"/>
            </a:xfrm>
          </p:grpSpPr>
          <p:sp>
            <p:nvSpPr>
              <p:cNvPr id="31" name="îṥļîḑé-Right Triangle 37"/>
              <p:cNvSpPr/>
              <p:nvPr/>
            </p:nvSpPr>
            <p:spPr>
              <a:xfrm rot="2217923" flipV="1">
                <a:off x="2789202" y="1635101"/>
                <a:ext cx="214436" cy="161319"/>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icrosoft YaHei" charset="-122"/>
                  <a:ea typeface="Microsoft YaHei" charset="-122"/>
                  <a:cs typeface="Microsoft YaHei" charset="-122"/>
                </a:endParaRPr>
              </a:p>
            </p:txBody>
          </p:sp>
          <p:sp>
            <p:nvSpPr>
              <p:cNvPr id="32" name="îṥļîḑé-Parallelogram 36"/>
              <p:cNvSpPr/>
              <p:nvPr/>
            </p:nvSpPr>
            <p:spPr>
              <a:xfrm>
                <a:off x="1785938" y="1587962"/>
                <a:ext cx="1074906" cy="528638"/>
              </a:xfrm>
              <a:prstGeom prst="parallelogram">
                <a:avLst>
                  <a:gd name="adj" fmla="val 737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Microsoft YaHei" charset="-122"/>
                  <a:ea typeface="Microsoft YaHei" charset="-122"/>
                  <a:cs typeface="Microsoft YaHei" charset="-122"/>
                </a:endParaRPr>
              </a:p>
            </p:txBody>
          </p:sp>
        </p:grpSp>
      </p:grpSp>
    </p:spTree>
    <p:extLst>
      <p:ext uri="{BB962C8B-B14F-4D97-AF65-F5344CB8AC3E}">
        <p14:creationId xmlns:p14="http://schemas.microsoft.com/office/powerpoint/2010/main" val="13129396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300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600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1000"/>
                                        <p:tgtEl>
                                          <p:spTgt spid="49"/>
                                        </p:tgtEl>
                                      </p:cBhvr>
                                    </p:animEffect>
                                    <p:anim calcmode="lin" valueType="num">
                                      <p:cBhvr>
                                        <p:cTn id="26" dur="1000" fill="hold"/>
                                        <p:tgtEl>
                                          <p:spTgt spid="49"/>
                                        </p:tgtEl>
                                        <p:attrNameLst>
                                          <p:attrName>ppt_x</p:attrName>
                                        </p:attrNameLst>
                                      </p:cBhvr>
                                      <p:tavLst>
                                        <p:tav tm="0">
                                          <p:val>
                                            <p:strVal val="#ppt_x"/>
                                          </p:val>
                                        </p:tav>
                                        <p:tav tm="100000">
                                          <p:val>
                                            <p:strVal val="#ppt_x"/>
                                          </p:val>
                                        </p:tav>
                                      </p:tavLst>
                                    </p:anim>
                                    <p:anim calcmode="lin" valueType="num">
                                      <p:cBhvr>
                                        <p:cTn id="27" dur="1000" fill="hold"/>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13000"/>
                            </p:stCondLst>
                            <p:childTnLst>
                              <p:par>
                                <p:cTn id="29" presetID="42" presetClass="entr" presetSubtype="0" fill="hold" nodeType="afterEffect">
                                  <p:stCondLst>
                                    <p:cond delay="900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1000"/>
                                        <p:tgtEl>
                                          <p:spTgt spid="50"/>
                                        </p:tgtEl>
                                      </p:cBhvr>
                                    </p:animEffect>
                                    <p:anim calcmode="lin" valueType="num">
                                      <p:cBhvr>
                                        <p:cTn id="32" dur="1000" fill="hold"/>
                                        <p:tgtEl>
                                          <p:spTgt spid="50"/>
                                        </p:tgtEl>
                                        <p:attrNameLst>
                                          <p:attrName>ppt_x</p:attrName>
                                        </p:attrNameLst>
                                      </p:cBhvr>
                                      <p:tavLst>
                                        <p:tav tm="0">
                                          <p:val>
                                            <p:strVal val="#ppt_x"/>
                                          </p:val>
                                        </p:tav>
                                        <p:tav tm="100000">
                                          <p:val>
                                            <p:strVal val="#ppt_x"/>
                                          </p:val>
                                        </p:tav>
                                      </p:tavLst>
                                    </p:anim>
                                    <p:anim calcmode="lin" valueType="num">
                                      <p:cBhvr>
                                        <p:cTn id="33" dur="1000" fill="hold"/>
                                        <p:tgtEl>
                                          <p:spTgt spid="50"/>
                                        </p:tgtEl>
                                        <p:attrNameLst>
                                          <p:attrName>ppt_y</p:attrName>
                                        </p:attrNameLst>
                                      </p:cBhvr>
                                      <p:tavLst>
                                        <p:tav tm="0">
                                          <p:val>
                                            <p:strVal val="#ppt_y+.1"/>
                                          </p:val>
                                        </p:tav>
                                        <p:tav tm="100000">
                                          <p:val>
                                            <p:strVal val="#ppt_y"/>
                                          </p:val>
                                        </p:tav>
                                      </p:tavLst>
                                    </p:anim>
                                  </p:childTnLst>
                                </p:cTn>
                              </p:par>
                            </p:childTnLst>
                          </p:cTn>
                        </p:par>
                        <p:par>
                          <p:cTn id="34" fill="hold">
                            <p:stCondLst>
                              <p:cond delay="23000"/>
                            </p:stCondLst>
                            <p:childTnLst>
                              <p:par>
                                <p:cTn id="35" presetID="42" presetClass="entr" presetSubtype="0" fill="hold" nodeType="afterEffect">
                                  <p:stCondLst>
                                    <p:cond delay="1200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childTnLst>
                          </p:cTn>
                        </p:par>
                        <p:par>
                          <p:cTn id="40" fill="hold">
                            <p:stCondLst>
                              <p:cond delay="36000"/>
                            </p:stCondLst>
                            <p:childTnLst>
                              <p:par>
                                <p:cTn id="41" presetID="42" presetClass="entr" presetSubtype="0" fill="hold" grpId="0" nodeType="afterEffect">
                                  <p:stCondLst>
                                    <p:cond delay="1500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41" name="文本框 2"/>
          <p:cNvSpPr txBox="1"/>
          <p:nvPr/>
        </p:nvSpPr>
        <p:spPr>
          <a:xfrm>
            <a:off x="1181528" y="254295"/>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量化与阈值选择</a:t>
            </a:r>
          </a:p>
        </p:txBody>
      </p:sp>
      <p:grpSp>
        <p:nvGrpSpPr>
          <p:cNvPr id="7" name="Group 6"/>
          <p:cNvGrpSpPr/>
          <p:nvPr/>
        </p:nvGrpSpPr>
        <p:grpSpPr>
          <a:xfrm>
            <a:off x="340616" y="1728165"/>
            <a:ext cx="5533288" cy="3059735"/>
            <a:chOff x="340616" y="1728165"/>
            <a:chExt cx="5533288" cy="3059735"/>
          </a:xfrm>
        </p:grpSpPr>
        <p:pic>
          <p:nvPicPr>
            <p:cNvPr id="5" name="Picture 4"/>
            <p:cNvPicPr>
              <a:picLocks noChangeAspect="1"/>
            </p:cNvPicPr>
            <p:nvPr/>
          </p:nvPicPr>
          <p:blipFill>
            <a:blip r:embed="rId4"/>
            <a:stretch>
              <a:fillRect/>
            </a:stretch>
          </p:blipFill>
          <p:spPr>
            <a:xfrm>
              <a:off x="340616" y="2184400"/>
              <a:ext cx="5308600" cy="2603500"/>
            </a:xfrm>
            <a:prstGeom prst="rect">
              <a:avLst/>
            </a:prstGeom>
          </p:spPr>
        </p:pic>
        <p:sp>
          <p:nvSpPr>
            <p:cNvPr id="6" name="Rectangle 5"/>
            <p:cNvSpPr/>
            <p:nvPr/>
          </p:nvSpPr>
          <p:spPr>
            <a:xfrm>
              <a:off x="510320" y="1728165"/>
              <a:ext cx="5363584" cy="400110"/>
            </a:xfrm>
            <a:prstGeom prst="rect">
              <a:avLst/>
            </a:prstGeom>
          </p:spPr>
          <p:txBody>
            <a:bodyPr wrap="none">
              <a:spAutoFit/>
            </a:bodyPr>
            <a:lstStyle/>
            <a:p>
              <a:r>
                <a:rPr lang="zh-CN" altLang="en-US" sz="2000" dirty="0">
                  <a:latin typeface="Microsoft YaHei" charset="-122"/>
                  <a:ea typeface="Microsoft YaHei" charset="-122"/>
                  <a:cs typeface="Microsoft YaHei" charset="-122"/>
                </a:rPr>
                <a:t>测试图片</a:t>
              </a:r>
              <a:r>
                <a:rPr lang="en-US" altLang="zh-CN" sz="2000" dirty="0" err="1">
                  <a:latin typeface="Microsoft YaHei" charset="-122"/>
                  <a:ea typeface="Microsoft YaHei" charset="-122"/>
                  <a:cs typeface="Microsoft YaHei" charset="-122"/>
                </a:rPr>
                <a:t>baboon.png</a:t>
              </a:r>
              <a:r>
                <a:rPr lang="zh-CN" altLang="en-US" sz="2000" dirty="0">
                  <a:latin typeface="Microsoft YaHei" charset="-122"/>
                  <a:ea typeface="Microsoft YaHei" charset="-122"/>
                  <a:cs typeface="Microsoft YaHei" charset="-122"/>
                </a:rPr>
                <a:t>中</a:t>
              </a:r>
              <a:r>
                <a:rPr lang="en-US" altLang="zh-CN" sz="2000" dirty="0">
                  <a:latin typeface="Microsoft YaHei" charset="-122"/>
                  <a:ea typeface="Microsoft YaHei" charset="-122"/>
                  <a:cs typeface="Microsoft YaHei" charset="-122"/>
                </a:rPr>
                <a:t>Y</a:t>
              </a:r>
              <a:r>
                <a:rPr lang="zh-CN" altLang="en-US" sz="2000" dirty="0">
                  <a:latin typeface="Microsoft YaHei" charset="-122"/>
                  <a:ea typeface="Microsoft YaHei" charset="-122"/>
                  <a:cs typeface="Microsoft YaHei" charset="-122"/>
                </a:rPr>
                <a:t>分量第</a:t>
              </a:r>
              <a:r>
                <a:rPr lang="en-US" altLang="zh-CN" sz="2000" dirty="0">
                  <a:latin typeface="Microsoft YaHei" charset="-122"/>
                  <a:ea typeface="Microsoft YaHei" charset="-122"/>
                  <a:cs typeface="Microsoft YaHei" charset="-122"/>
                </a:rPr>
                <a:t>(1:8,1:8)</a:t>
              </a:r>
              <a:r>
                <a:rPr lang="zh-CN" altLang="en-US" sz="2000" dirty="0">
                  <a:latin typeface="Microsoft YaHei" charset="-122"/>
                  <a:ea typeface="Microsoft YaHei" charset="-122"/>
                  <a:cs typeface="Microsoft YaHei" charset="-122"/>
                </a:rPr>
                <a:t>像素</a:t>
              </a:r>
              <a:endParaRPr lang="en-US" sz="2000" dirty="0">
                <a:latin typeface="Microsoft YaHei" charset="-122"/>
                <a:ea typeface="Microsoft YaHei" charset="-122"/>
                <a:cs typeface="Microsoft YaHei" charset="-122"/>
              </a:endParaRPr>
            </a:p>
          </p:txBody>
        </p:sp>
      </p:grpSp>
      <p:grpSp>
        <p:nvGrpSpPr>
          <p:cNvPr id="13" name="Group 12"/>
          <p:cNvGrpSpPr/>
          <p:nvPr/>
        </p:nvGrpSpPr>
        <p:grpSpPr>
          <a:xfrm>
            <a:off x="340616" y="1532492"/>
            <a:ext cx="6477000" cy="4100850"/>
            <a:chOff x="1924478" y="4975780"/>
            <a:chExt cx="6477000" cy="4100850"/>
          </a:xfrm>
        </p:grpSpPr>
        <p:grpSp>
          <p:nvGrpSpPr>
            <p:cNvPr id="9" name="Group 8"/>
            <p:cNvGrpSpPr/>
            <p:nvPr/>
          </p:nvGrpSpPr>
          <p:grpSpPr>
            <a:xfrm>
              <a:off x="1924478" y="4975780"/>
              <a:ext cx="6477000" cy="3023632"/>
              <a:chOff x="1924478" y="4975780"/>
              <a:chExt cx="6477000" cy="3023632"/>
            </a:xfrm>
          </p:grpSpPr>
          <p:pic>
            <p:nvPicPr>
              <p:cNvPr id="8" name="Picture 7"/>
              <p:cNvPicPr>
                <a:picLocks noChangeAspect="1"/>
              </p:cNvPicPr>
              <p:nvPr/>
            </p:nvPicPr>
            <p:blipFill>
              <a:blip r:embed="rId5"/>
              <a:stretch>
                <a:fillRect/>
              </a:stretch>
            </p:blipFill>
            <p:spPr>
              <a:xfrm>
                <a:off x="1924478" y="5345112"/>
                <a:ext cx="6477000" cy="2654300"/>
              </a:xfrm>
              <a:prstGeom prst="rect">
                <a:avLst/>
              </a:prstGeom>
            </p:spPr>
          </p:pic>
          <p:sp>
            <p:nvSpPr>
              <p:cNvPr id="10" name="Rectangle 9"/>
              <p:cNvSpPr/>
              <p:nvPr/>
            </p:nvSpPr>
            <p:spPr>
              <a:xfrm>
                <a:off x="1924478" y="4975780"/>
                <a:ext cx="2106667" cy="400110"/>
              </a:xfrm>
              <a:prstGeom prst="rect">
                <a:avLst/>
              </a:prstGeom>
            </p:spPr>
            <p:txBody>
              <a:bodyPr wrap="none">
                <a:spAutoFit/>
              </a:bodyPr>
              <a:lstStyle/>
              <a:p>
                <a:r>
                  <a:rPr lang="en-US" altLang="zh-CN" sz="2000" dirty="0">
                    <a:latin typeface="Microsoft YaHei" charset="-122"/>
                    <a:ea typeface="Microsoft YaHei" charset="-122"/>
                    <a:cs typeface="Microsoft YaHei" charset="-122"/>
                  </a:rPr>
                  <a:t>DCT</a:t>
                </a:r>
                <a:r>
                  <a:rPr lang="zh-CN" altLang="en-US" sz="2000" dirty="0">
                    <a:latin typeface="Microsoft YaHei" charset="-122"/>
                    <a:ea typeface="Microsoft YaHei" charset="-122"/>
                    <a:cs typeface="Microsoft YaHei" charset="-122"/>
                  </a:rPr>
                  <a:t>变换后的</a:t>
                </a:r>
                <a:r>
                  <a:rPr lang="en-US" altLang="zh-CN" sz="2000" dirty="0" err="1">
                    <a:latin typeface="Microsoft YaHei" charset="-122"/>
                    <a:ea typeface="Microsoft YaHei" charset="-122"/>
                    <a:cs typeface="Microsoft YaHei" charset="-122"/>
                  </a:rPr>
                  <a:t>dY</a:t>
                </a:r>
                <a:r>
                  <a:rPr lang="en-US" altLang="zh-CN" sz="2000" dirty="0">
                    <a:latin typeface="Microsoft YaHei" charset="-122"/>
                    <a:ea typeface="Microsoft YaHei" charset="-122"/>
                    <a:cs typeface="Microsoft YaHei" charset="-122"/>
                  </a:rPr>
                  <a:t>:</a:t>
                </a:r>
                <a:endParaRPr lang="en-US" sz="2000" dirty="0">
                  <a:latin typeface="Microsoft YaHei" charset="-122"/>
                  <a:ea typeface="Microsoft YaHei" charset="-122"/>
                  <a:cs typeface="Microsoft YaHei" charset="-122"/>
                </a:endParaRPr>
              </a:p>
            </p:txBody>
          </p:sp>
        </p:grpSp>
        <p:sp>
          <p:nvSpPr>
            <p:cNvPr id="12" name="Rectangle 11"/>
            <p:cNvSpPr/>
            <p:nvPr/>
          </p:nvSpPr>
          <p:spPr>
            <a:xfrm>
              <a:off x="2081428" y="8368744"/>
              <a:ext cx="6262260" cy="707886"/>
            </a:xfrm>
            <a:prstGeom prst="rect">
              <a:avLst/>
            </a:prstGeom>
          </p:spPr>
          <p:txBody>
            <a:bodyPr wrap="square">
              <a:spAutoFit/>
            </a:bodyPr>
            <a:lstStyle/>
            <a:p>
              <a:r>
                <a:rPr lang="en-US" altLang="zh-CN" sz="2000" dirty="0">
                  <a:latin typeface="Microsoft YaHei" charset="-122"/>
                  <a:ea typeface="Microsoft YaHei" charset="-122"/>
                  <a:cs typeface="Microsoft YaHei" charset="-122"/>
                </a:rPr>
                <a:t>DC</a:t>
              </a:r>
              <a:r>
                <a:rPr lang="zh-CN" altLang="en-US" sz="2000" dirty="0">
                  <a:latin typeface="Microsoft YaHei" charset="-122"/>
                  <a:ea typeface="Microsoft YaHei" charset="-122"/>
                  <a:cs typeface="Microsoft YaHei" charset="-122"/>
                </a:rPr>
                <a:t>（直流）系数：首元素</a:t>
              </a:r>
              <a:r>
                <a:rPr lang="en-US" altLang="zh-CN" sz="2000" dirty="0" err="1">
                  <a:latin typeface="Microsoft YaHei" charset="-122"/>
                  <a:ea typeface="Microsoft YaHei" charset="-122"/>
                  <a:cs typeface="Microsoft YaHei" charset="-122"/>
                </a:rPr>
                <a:t>dY</a:t>
              </a:r>
              <a:r>
                <a:rPr lang="en-US" altLang="zh-CN" sz="2000" dirty="0">
                  <a:latin typeface="Microsoft YaHei" charset="-122"/>
                  <a:ea typeface="Microsoft YaHei" charset="-122"/>
                  <a:cs typeface="Microsoft YaHei" charset="-122"/>
                </a:rPr>
                <a:t>(0,0)</a:t>
              </a:r>
            </a:p>
            <a:p>
              <a:r>
                <a:rPr lang="en-US" altLang="zh-CN" sz="2000" dirty="0">
                  <a:latin typeface="Microsoft YaHei" charset="-122"/>
                  <a:ea typeface="Microsoft YaHei" charset="-122"/>
                  <a:cs typeface="Microsoft YaHei" charset="-122"/>
                </a:rPr>
                <a:t>AC</a:t>
              </a:r>
              <a:r>
                <a:rPr lang="zh-CN" altLang="en-US" sz="2000" dirty="0">
                  <a:latin typeface="Microsoft YaHei" charset="-122"/>
                  <a:ea typeface="Microsoft YaHei" charset="-122"/>
                  <a:cs typeface="Microsoft YaHei" charset="-122"/>
                </a:rPr>
                <a:t>（交流）系数：其余</a:t>
              </a:r>
              <a:r>
                <a:rPr lang="en-US" altLang="zh-CN" sz="2000" dirty="0">
                  <a:latin typeface="Microsoft YaHei" charset="-122"/>
                  <a:ea typeface="Microsoft YaHei" charset="-122"/>
                  <a:cs typeface="Microsoft YaHei" charset="-122"/>
                </a:rPr>
                <a:t>63</a:t>
              </a:r>
              <a:r>
                <a:rPr lang="zh-CN" altLang="en-US" sz="2000" dirty="0">
                  <a:latin typeface="Microsoft YaHei" charset="-122"/>
                  <a:ea typeface="Microsoft YaHei" charset="-122"/>
                  <a:cs typeface="Microsoft YaHei" charset="-122"/>
                </a:rPr>
                <a:t>个系数</a:t>
              </a:r>
              <a:endParaRPr lang="en-US" sz="2000" dirty="0">
                <a:latin typeface="Microsoft YaHei" charset="-122"/>
                <a:ea typeface="Microsoft YaHei" charset="-122"/>
                <a:cs typeface="Microsoft YaHei" charset="-122"/>
              </a:endParaRPr>
            </a:p>
          </p:txBody>
        </p:sp>
      </p:grpSp>
      <p:grpSp>
        <p:nvGrpSpPr>
          <p:cNvPr id="15" name="Group 14"/>
          <p:cNvGrpSpPr/>
          <p:nvPr/>
        </p:nvGrpSpPr>
        <p:grpSpPr>
          <a:xfrm>
            <a:off x="7610518" y="2085032"/>
            <a:ext cx="3688662" cy="3104958"/>
            <a:chOff x="7135419" y="1208719"/>
            <a:chExt cx="3688662" cy="3104958"/>
          </a:xfrm>
        </p:grpSpPr>
        <p:sp>
          <p:nvSpPr>
            <p:cNvPr id="16" name="Rectangle 15"/>
            <p:cNvSpPr/>
            <p:nvPr/>
          </p:nvSpPr>
          <p:spPr>
            <a:xfrm>
              <a:off x="7135420" y="2744017"/>
              <a:ext cx="3688661" cy="1569660"/>
            </a:xfrm>
            <a:prstGeom prst="rect">
              <a:avLst/>
            </a:prstGeom>
          </p:spPr>
          <p:txBody>
            <a:bodyPr wrap="square">
              <a:spAutoFit/>
            </a:bodyPr>
            <a:lstStyle/>
            <a:p>
              <a:r>
                <a:rPr lang="zh-CN" altLang="en-US" sz="2400" dirty="0">
                  <a:latin typeface="Microsoft YaHei" charset="-122"/>
                  <a:ea typeface="Microsoft YaHei" charset="-122"/>
                  <a:cs typeface="Microsoft YaHei" charset="-122"/>
                </a:rPr>
                <a:t>阈值选择：</a:t>
              </a:r>
              <a:endParaRPr lang="en-US" altLang="zh-CN" sz="2400" dirty="0">
                <a:latin typeface="Microsoft YaHei" charset="-122"/>
                <a:ea typeface="Microsoft YaHei" charset="-122"/>
                <a:cs typeface="Microsoft YaHei" charset="-122"/>
              </a:endParaRPr>
            </a:p>
            <a:p>
              <a:r>
                <a:rPr lang="en-US" altLang="zh-CN" sz="2400" dirty="0">
                  <a:latin typeface="Microsoft YaHei" charset="-122"/>
                  <a:ea typeface="Microsoft YaHei" charset="-122"/>
                  <a:cs typeface="Microsoft YaHei" charset="-122"/>
                </a:rPr>
                <a:t>1.</a:t>
              </a:r>
              <a:r>
                <a:rPr lang="zh-CN" altLang="en-US" sz="2400" dirty="0">
                  <a:latin typeface="Microsoft YaHei" charset="-122"/>
                  <a:ea typeface="Microsoft YaHei" charset="-122"/>
                  <a:cs typeface="Microsoft YaHei" charset="-122"/>
                </a:rPr>
                <a:t>保留左上角的</a:t>
              </a:r>
              <a:r>
                <a:rPr lang="en-US" altLang="zh-CN" sz="2400" dirty="0">
                  <a:latin typeface="Microsoft YaHei" charset="-122"/>
                  <a:ea typeface="Microsoft YaHei" charset="-122"/>
                  <a:cs typeface="Microsoft YaHei" charset="-122"/>
                </a:rPr>
                <a:t>10</a:t>
              </a:r>
              <a:r>
                <a:rPr lang="zh-CN" altLang="en-US" sz="2400" dirty="0">
                  <a:latin typeface="Microsoft YaHei" charset="-122"/>
                  <a:ea typeface="Microsoft YaHei" charset="-122"/>
                  <a:cs typeface="Microsoft YaHei" charset="-122"/>
                </a:rPr>
                <a:t>个系数</a:t>
              </a:r>
              <a:endParaRPr lang="en-US" altLang="zh-CN" sz="2400" dirty="0">
                <a:latin typeface="Microsoft YaHei" charset="-122"/>
                <a:ea typeface="Microsoft YaHei" charset="-122"/>
                <a:cs typeface="Microsoft YaHei" charset="-122"/>
              </a:endParaRPr>
            </a:p>
            <a:p>
              <a:r>
                <a:rPr lang="en-US" altLang="zh-CN" sz="2400" dirty="0">
                  <a:latin typeface="Microsoft YaHei" charset="-122"/>
                  <a:ea typeface="Microsoft YaHei" charset="-122"/>
                  <a:cs typeface="Microsoft YaHei" charset="-122"/>
                </a:rPr>
                <a:t>2.</a:t>
              </a:r>
              <a:r>
                <a:rPr lang="zh-CN" altLang="en-US" sz="2400" dirty="0">
                  <a:latin typeface="Microsoft YaHei" charset="-122"/>
                  <a:ea typeface="Microsoft YaHei" charset="-122"/>
                  <a:cs typeface="Microsoft YaHei" charset="-122"/>
                </a:rPr>
                <a:t>其他</a:t>
              </a:r>
              <a:r>
                <a:rPr lang="en-US" altLang="zh-CN" sz="2400" dirty="0">
                  <a:latin typeface="Microsoft YaHei" charset="-122"/>
                  <a:ea typeface="Microsoft YaHei" charset="-122"/>
                  <a:cs typeface="Microsoft YaHei" charset="-122"/>
                </a:rPr>
                <a:t>54</a:t>
              </a:r>
              <a:r>
                <a:rPr lang="zh-CN" altLang="en-US" sz="2400" dirty="0">
                  <a:latin typeface="Microsoft YaHei" charset="-122"/>
                  <a:ea typeface="Microsoft YaHei" charset="-122"/>
                  <a:cs typeface="Microsoft YaHei" charset="-122"/>
                </a:rPr>
                <a:t>个系数直接置零记为算法一</a:t>
              </a:r>
              <a:endParaRPr lang="en-US" sz="2400" dirty="0"/>
            </a:p>
          </p:txBody>
        </p:sp>
        <p:sp>
          <p:nvSpPr>
            <p:cNvPr id="14" name="Rectangle 13"/>
            <p:cNvSpPr/>
            <p:nvPr/>
          </p:nvSpPr>
          <p:spPr>
            <a:xfrm>
              <a:off x="7135419" y="1208719"/>
              <a:ext cx="3688662" cy="830997"/>
            </a:xfrm>
            <a:prstGeom prst="rect">
              <a:avLst/>
            </a:prstGeom>
          </p:spPr>
          <p:txBody>
            <a:bodyPr wrap="square">
              <a:spAutoFit/>
            </a:bodyPr>
            <a:lstStyle/>
            <a:p>
              <a:r>
                <a:rPr lang="en-US" altLang="zh-CN" sz="2400" dirty="0">
                  <a:latin typeface="Microsoft YaHei" charset="-122"/>
                  <a:ea typeface="Microsoft YaHei" charset="-122"/>
                  <a:cs typeface="Microsoft YaHei" charset="-122"/>
                </a:rPr>
                <a:t>DCT</a:t>
              </a:r>
              <a:r>
                <a:rPr lang="zh-CN" altLang="en-US" sz="2400" dirty="0">
                  <a:latin typeface="Microsoft YaHei" charset="-122"/>
                  <a:ea typeface="Microsoft YaHei" charset="-122"/>
                  <a:cs typeface="Microsoft YaHei" charset="-122"/>
                </a:rPr>
                <a:t>变换性质</a:t>
              </a:r>
              <a:endParaRPr lang="en-US" altLang="zh-CN" sz="2400" dirty="0">
                <a:latin typeface="Microsoft YaHei" charset="-122"/>
                <a:ea typeface="Microsoft YaHei" charset="-122"/>
                <a:cs typeface="Microsoft YaHei" charset="-122"/>
              </a:endParaRPr>
            </a:p>
            <a:p>
              <a:r>
                <a:rPr lang="zh-CN" altLang="en-US" sz="2400" dirty="0">
                  <a:latin typeface="Microsoft YaHei" charset="-122"/>
                  <a:ea typeface="Microsoft YaHei" charset="-122"/>
                  <a:cs typeface="Microsoft YaHei" charset="-122"/>
                </a:rPr>
                <a:t>能量集中于</a:t>
              </a:r>
              <a:r>
                <a:rPr lang="zh-CN" altLang="en-US" sz="2400" dirty="0">
                  <a:solidFill>
                    <a:srgbClr val="FF0000"/>
                  </a:solidFill>
                  <a:latin typeface="Microsoft YaHei" charset="-122"/>
                  <a:ea typeface="Microsoft YaHei" charset="-122"/>
                  <a:cs typeface="Microsoft YaHei" charset="-122"/>
                </a:rPr>
                <a:t>左上角</a:t>
              </a:r>
              <a:endParaRPr lang="en-US" sz="2400" dirty="0">
                <a:solidFill>
                  <a:srgbClr val="FF0000"/>
                </a:solidFill>
              </a:endParaRPr>
            </a:p>
          </p:txBody>
        </p:sp>
      </p:grpSp>
      <p:grpSp>
        <p:nvGrpSpPr>
          <p:cNvPr id="24" name="Group 23"/>
          <p:cNvGrpSpPr/>
          <p:nvPr/>
        </p:nvGrpSpPr>
        <p:grpSpPr>
          <a:xfrm>
            <a:off x="1309800" y="747055"/>
            <a:ext cx="9989380" cy="5051928"/>
            <a:chOff x="1309800" y="747055"/>
            <a:chExt cx="9989380" cy="5051928"/>
          </a:xfrm>
        </p:grpSpPr>
        <p:grpSp>
          <p:nvGrpSpPr>
            <p:cNvPr id="22" name="Group 21"/>
            <p:cNvGrpSpPr/>
            <p:nvPr/>
          </p:nvGrpSpPr>
          <p:grpSpPr>
            <a:xfrm>
              <a:off x="1309800" y="747055"/>
              <a:ext cx="8595892" cy="5051928"/>
              <a:chOff x="1309800" y="747055"/>
              <a:chExt cx="8595892" cy="5051928"/>
            </a:xfrm>
          </p:grpSpPr>
          <p:grpSp>
            <p:nvGrpSpPr>
              <p:cNvPr id="19" name="Group 18"/>
              <p:cNvGrpSpPr/>
              <p:nvPr/>
            </p:nvGrpSpPr>
            <p:grpSpPr>
              <a:xfrm>
                <a:off x="1309800" y="1124123"/>
                <a:ext cx="7841478" cy="4674860"/>
                <a:chOff x="1605038" y="2197067"/>
                <a:chExt cx="7841478" cy="4674860"/>
              </a:xfrm>
            </p:grpSpPr>
            <p:pic>
              <p:nvPicPr>
                <p:cNvPr id="17" name="Picture 16"/>
                <p:cNvPicPr>
                  <a:picLocks noChangeAspect="1"/>
                </p:cNvPicPr>
                <p:nvPr/>
              </p:nvPicPr>
              <p:blipFill>
                <a:blip r:embed="rId6"/>
                <a:stretch>
                  <a:fillRect/>
                </a:stretch>
              </p:blipFill>
              <p:spPr>
                <a:xfrm>
                  <a:off x="1851916" y="2928494"/>
                  <a:ext cx="7594600" cy="2425700"/>
                </a:xfrm>
                <a:prstGeom prst="rect">
                  <a:avLst/>
                </a:prstGeom>
              </p:spPr>
            </p:pic>
            <p:sp>
              <p:nvSpPr>
                <p:cNvPr id="18" name="Rectangle 17"/>
                <p:cNvSpPr/>
                <p:nvPr/>
              </p:nvSpPr>
              <p:spPr>
                <a:xfrm>
                  <a:off x="1745768" y="2197067"/>
                  <a:ext cx="5751102" cy="400110"/>
                </a:xfrm>
                <a:prstGeom prst="rect">
                  <a:avLst/>
                </a:prstGeom>
              </p:spPr>
              <p:txBody>
                <a:bodyPr wrap="square">
                  <a:spAutoFit/>
                </a:bodyPr>
                <a:lstStyle/>
                <a:p>
                  <a:r>
                    <a:rPr lang="en-US" sz="2000" dirty="0" err="1">
                      <a:latin typeface="Microsoft YaHei" charset="-122"/>
                      <a:ea typeface="Microsoft YaHei" charset="-122"/>
                      <a:cs typeface="Microsoft YaHei" charset="-122"/>
                    </a:rPr>
                    <a:t>用下面的算法自动地得到阈值T</a:t>
                  </a:r>
                  <a:r>
                    <a:rPr lang="en-US" sz="2000" dirty="0">
                      <a:latin typeface="Microsoft YaHei" charset="-122"/>
                      <a:ea typeface="Microsoft YaHei" charset="-122"/>
                      <a:cs typeface="Microsoft YaHei" charset="-122"/>
                    </a:rPr>
                    <a:t>：</a:t>
                  </a:r>
                </a:p>
              </p:txBody>
            </p:sp>
            <p:sp>
              <p:nvSpPr>
                <p:cNvPr id="20" name="Rectangle 19"/>
                <p:cNvSpPr/>
                <p:nvPr/>
              </p:nvSpPr>
              <p:spPr>
                <a:xfrm>
                  <a:off x="1605038" y="5856264"/>
                  <a:ext cx="5249703" cy="1015663"/>
                </a:xfrm>
                <a:prstGeom prst="rect">
                  <a:avLst/>
                </a:prstGeom>
              </p:spPr>
              <p:txBody>
                <a:bodyPr wrap="square">
                  <a:spAutoFit/>
                </a:bodyPr>
                <a:lstStyle/>
                <a:p>
                  <a:r>
                    <a:rPr lang="zh-CN" altLang="en-US" sz="2000" dirty="0">
                      <a:latin typeface="Microsoft YaHei" charset="-122"/>
                      <a:ea typeface="Microsoft YaHei" charset="-122"/>
                      <a:cs typeface="Microsoft YaHei" charset="-122"/>
                    </a:rPr>
                    <a:t>算法二：对于矩阵中所有</a:t>
                  </a:r>
                  <a:r>
                    <a:rPr lang="en-US" altLang="zh-CN" sz="2000" dirty="0">
                      <a:latin typeface="Microsoft YaHei" charset="-122"/>
                      <a:ea typeface="Microsoft YaHei" charset="-122"/>
                      <a:cs typeface="Microsoft YaHei" charset="-122"/>
                    </a:rPr>
                    <a:t>AC</a:t>
                  </a:r>
                  <a:r>
                    <a:rPr lang="zh-CN" altLang="en-US" sz="2000" dirty="0">
                      <a:latin typeface="Microsoft YaHei" charset="-122"/>
                      <a:ea typeface="Microsoft YaHei" charset="-122"/>
                      <a:cs typeface="Microsoft YaHei" charset="-122"/>
                    </a:rPr>
                    <a:t>系数进行阈值选择， 绝对值大于阈值</a:t>
                  </a:r>
                  <a:r>
                    <a:rPr lang="en-US" altLang="zh-CN" sz="2000" dirty="0">
                      <a:latin typeface="Microsoft YaHei" charset="-122"/>
                      <a:ea typeface="Microsoft YaHei" charset="-122"/>
                      <a:cs typeface="Microsoft YaHei" charset="-122"/>
                    </a:rPr>
                    <a:t>T</a:t>
                  </a:r>
                  <a:r>
                    <a:rPr lang="zh-CN" altLang="en-US" sz="2000" dirty="0">
                      <a:latin typeface="Microsoft YaHei" charset="-122"/>
                      <a:ea typeface="Microsoft YaHei" charset="-122"/>
                      <a:cs typeface="Microsoft YaHei" charset="-122"/>
                    </a:rPr>
                    <a:t>的保持原有数值，小于</a:t>
                  </a:r>
                  <a:r>
                    <a:rPr lang="en-US" altLang="zh-CN" sz="2000" dirty="0">
                      <a:latin typeface="Microsoft YaHei" charset="-122"/>
                      <a:ea typeface="Microsoft YaHei" charset="-122"/>
                      <a:cs typeface="Microsoft YaHei" charset="-122"/>
                    </a:rPr>
                    <a:t>T</a:t>
                  </a:r>
                  <a:r>
                    <a:rPr lang="zh-CN" altLang="en-US" sz="2000" dirty="0">
                      <a:latin typeface="Microsoft YaHei" charset="-122"/>
                      <a:ea typeface="Microsoft YaHei" charset="-122"/>
                      <a:cs typeface="Microsoft YaHei" charset="-122"/>
                    </a:rPr>
                    <a:t>的记为</a:t>
                  </a:r>
                  <a:r>
                    <a:rPr lang="en-US" altLang="zh-CN" sz="2000" dirty="0">
                      <a:latin typeface="Microsoft YaHei" charset="-122"/>
                      <a:ea typeface="Microsoft YaHei" charset="-122"/>
                      <a:cs typeface="Microsoft YaHei" charset="-122"/>
                    </a:rPr>
                    <a:t>0</a:t>
                  </a:r>
                  <a:r>
                    <a:rPr lang="zh-CN" altLang="en-US" sz="2000" dirty="0">
                      <a:latin typeface="Microsoft YaHei" charset="-122"/>
                      <a:ea typeface="Microsoft YaHei" charset="-122"/>
                      <a:cs typeface="Microsoft YaHei" charset="-122"/>
                    </a:rPr>
                    <a:t>。</a:t>
                  </a:r>
                  <a:endParaRPr lang="en-US" altLang="zh-CN" sz="2000" dirty="0">
                    <a:latin typeface="Microsoft YaHei" charset="-122"/>
                    <a:ea typeface="Microsoft YaHei" charset="-122"/>
                    <a:cs typeface="Microsoft YaHei" charset="-122"/>
                  </a:endParaRPr>
                </a:p>
              </p:txBody>
            </p:sp>
          </p:grpSp>
          <p:sp>
            <p:nvSpPr>
              <p:cNvPr id="21" name="Rectangle 20"/>
              <p:cNvSpPr/>
              <p:nvPr/>
            </p:nvSpPr>
            <p:spPr>
              <a:xfrm>
                <a:off x="7412702" y="747055"/>
                <a:ext cx="2492990" cy="646331"/>
              </a:xfrm>
              <a:prstGeom prst="rect">
                <a:avLst/>
              </a:prstGeom>
            </p:spPr>
            <p:txBody>
              <a:bodyPr wrap="none">
                <a:spAutoFit/>
              </a:bodyPr>
              <a:lstStyle/>
              <a:p>
                <a:r>
                  <a:rPr lang="zh-CN" altLang="en-US" sz="3600" dirty="0">
                    <a:solidFill>
                      <a:srgbClr val="FF0000"/>
                    </a:solidFill>
                    <a:latin typeface="Microsoft YaHei" charset="-122"/>
                    <a:ea typeface="Microsoft YaHei" charset="-122"/>
                    <a:cs typeface="Microsoft YaHei" charset="-122"/>
                  </a:rPr>
                  <a:t>改进与优化</a:t>
                </a:r>
                <a:endParaRPr lang="en-US" altLang="zh-CN" sz="3600" dirty="0">
                  <a:solidFill>
                    <a:srgbClr val="FF0000"/>
                  </a:solidFill>
                  <a:latin typeface="Microsoft YaHei" charset="-122"/>
                  <a:ea typeface="Microsoft YaHei" charset="-122"/>
                  <a:cs typeface="Microsoft YaHei" charset="-122"/>
                </a:endParaRPr>
              </a:p>
            </p:txBody>
          </p:sp>
        </p:grpSp>
        <p:sp>
          <p:nvSpPr>
            <p:cNvPr id="23" name="Rectangle 22"/>
            <p:cNvSpPr/>
            <p:nvPr/>
          </p:nvSpPr>
          <p:spPr>
            <a:xfrm>
              <a:off x="6748910" y="4761577"/>
              <a:ext cx="4550270" cy="707886"/>
            </a:xfrm>
            <a:prstGeom prst="rect">
              <a:avLst/>
            </a:prstGeom>
          </p:spPr>
          <p:txBody>
            <a:bodyPr wrap="square">
              <a:spAutoFit/>
            </a:bodyPr>
            <a:lstStyle/>
            <a:p>
              <a:r>
                <a:rPr lang="zh-CN" altLang="en-US" sz="2000" dirty="0">
                  <a:latin typeface="Microsoft YaHei" charset="-122"/>
                  <a:ea typeface="Microsoft YaHei" charset="-122"/>
                  <a:cs typeface="Microsoft YaHei" charset="-122"/>
                </a:rPr>
                <a:t>算法三： 保留左上角</a:t>
              </a:r>
              <a:r>
                <a:rPr lang="en-US" altLang="zh-CN" sz="2000" dirty="0">
                  <a:latin typeface="Microsoft YaHei" charset="-122"/>
                  <a:ea typeface="Microsoft YaHei" charset="-122"/>
                  <a:cs typeface="Microsoft YaHei" charset="-122"/>
                </a:rPr>
                <a:t>10</a:t>
              </a:r>
              <a:r>
                <a:rPr lang="zh-CN" altLang="en-US" sz="2000" dirty="0">
                  <a:latin typeface="Microsoft YaHei" charset="-122"/>
                  <a:ea typeface="Microsoft YaHei" charset="-122"/>
                  <a:cs typeface="Microsoft YaHei" charset="-122"/>
                </a:rPr>
                <a:t>个数，对剩下</a:t>
              </a:r>
              <a:r>
                <a:rPr lang="en-US" altLang="zh-CN" sz="2000" dirty="0">
                  <a:latin typeface="Microsoft YaHei" charset="-122"/>
                  <a:ea typeface="Microsoft YaHei" charset="-122"/>
                  <a:cs typeface="Microsoft YaHei" charset="-122"/>
                </a:rPr>
                <a:t>54</a:t>
              </a:r>
              <a:r>
                <a:rPr lang="zh-CN" altLang="en-US" sz="2000" dirty="0">
                  <a:latin typeface="Microsoft YaHei" charset="-122"/>
                  <a:ea typeface="Microsoft YaHei" charset="-122"/>
                  <a:cs typeface="Microsoft YaHei" charset="-122"/>
                </a:rPr>
                <a:t>个数进行上述二分阈值处理。</a:t>
              </a:r>
              <a:endParaRPr lang="en-US" sz="2000" dirty="0">
                <a:latin typeface="Microsoft YaHei" charset="-122"/>
                <a:ea typeface="Microsoft YaHei" charset="-122"/>
                <a:cs typeface="Microsoft YaHei" charset="-122"/>
              </a:endParaRPr>
            </a:p>
          </p:txBody>
        </p:sp>
      </p:grpSp>
    </p:spTree>
    <p:extLst>
      <p:ext uri="{BB962C8B-B14F-4D97-AF65-F5344CB8AC3E}">
        <p14:creationId xmlns:p14="http://schemas.microsoft.com/office/powerpoint/2010/main" val="95404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
                                        <p:tgtEl>
                                          <p:spTgt spid="7"/>
                                        </p:tgtEl>
                                        <p:attrNameLst>
                                          <p:attrName>ppt_y</p:attrName>
                                        </p:attrNameLst>
                                      </p:cBhvr>
                                      <p:tavLst>
                                        <p:tav tm="0">
                                          <p:val>
                                            <p:strVal val="#ppt_y+#ppt_h*1.125000"/>
                                          </p:val>
                                        </p:tav>
                                        <p:tav tm="100000">
                                          <p:val>
                                            <p:strVal val="#ppt_y"/>
                                          </p:val>
                                        </p:tav>
                                      </p:tavLst>
                                    </p:anim>
                                    <p:animEffect transition="in" filter="wipe(up)">
                                      <p:cBhvr>
                                        <p:cTn id="8" dur="1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p:tgtEl>
                                          <p:spTgt spid="13"/>
                                        </p:tgtEl>
                                        <p:attrNameLst>
                                          <p:attrName>ppt_y</p:attrName>
                                        </p:attrNameLst>
                                      </p:cBhvr>
                                      <p:tavLst>
                                        <p:tav tm="0">
                                          <p:val>
                                            <p:strVal val="#ppt_y+#ppt_h*1.125000"/>
                                          </p:val>
                                        </p:tav>
                                        <p:tav tm="100000">
                                          <p:val>
                                            <p:strVal val="#ppt_y"/>
                                          </p:val>
                                        </p:tav>
                                      </p:tavLst>
                                    </p:anim>
                                    <p:animEffect transition="in" filter="wipe(up)">
                                      <p:cBhvr>
                                        <p:cTn id="17" dur="500"/>
                                        <p:tgtEl>
                                          <p:spTgt spid="13"/>
                                        </p:tgtEl>
                                      </p:cBhvr>
                                    </p:animEffect>
                                  </p:childTnLst>
                                </p:cTn>
                              </p:par>
                              <p:par>
                                <p:cTn id="18" presetID="1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p:tgtEl>
                                          <p:spTgt spid="15"/>
                                        </p:tgtEl>
                                        <p:attrNameLst>
                                          <p:attrName>ppt_y</p:attrName>
                                        </p:attrNameLst>
                                      </p:cBhvr>
                                      <p:tavLst>
                                        <p:tav tm="0">
                                          <p:val>
                                            <p:strVal val="#ppt_y+#ppt_h*1.125000"/>
                                          </p:val>
                                        </p:tav>
                                        <p:tav tm="100000">
                                          <p:val>
                                            <p:strVal val="#ppt_y"/>
                                          </p:val>
                                        </p:tav>
                                      </p:tavLst>
                                    </p:anim>
                                    <p:animEffect transition="in" filter="wipe(up)">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2"/>
          <p:cNvSpPr txBox="1"/>
          <p:nvPr/>
        </p:nvSpPr>
        <p:spPr>
          <a:xfrm>
            <a:off x="1181528" y="254295"/>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熵压缩</a:t>
            </a:r>
          </a:p>
        </p:txBody>
      </p:sp>
      <p:grpSp>
        <p:nvGrpSpPr>
          <p:cNvPr id="14" name="Group 13"/>
          <p:cNvGrpSpPr/>
          <p:nvPr/>
        </p:nvGrpSpPr>
        <p:grpSpPr>
          <a:xfrm>
            <a:off x="6397722" y="839070"/>
            <a:ext cx="5794278" cy="5767678"/>
            <a:chOff x="6397722" y="839070"/>
            <a:chExt cx="5794278" cy="5767678"/>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7722" y="839070"/>
              <a:ext cx="4278312" cy="4034016"/>
            </a:xfrm>
            <a:prstGeom prst="rect">
              <a:avLst/>
            </a:prstGeom>
          </p:spPr>
        </p:pic>
        <p:pic>
          <p:nvPicPr>
            <p:cNvPr id="6" name="Picture 5"/>
            <p:cNvPicPr>
              <a:picLocks noChangeAspect="1"/>
            </p:cNvPicPr>
            <p:nvPr/>
          </p:nvPicPr>
          <p:blipFill>
            <a:blip r:embed="rId5"/>
            <a:stretch>
              <a:fillRect/>
            </a:stretch>
          </p:blipFill>
          <p:spPr>
            <a:xfrm>
              <a:off x="6687905" y="5926253"/>
              <a:ext cx="3717828" cy="680495"/>
            </a:xfrm>
            <a:prstGeom prst="rect">
              <a:avLst/>
            </a:prstGeom>
          </p:spPr>
        </p:pic>
        <p:sp>
          <p:nvSpPr>
            <p:cNvPr id="8" name="Rectangle 7"/>
            <p:cNvSpPr/>
            <p:nvPr/>
          </p:nvSpPr>
          <p:spPr>
            <a:xfrm>
              <a:off x="6635482" y="5093892"/>
              <a:ext cx="5556518" cy="707886"/>
            </a:xfrm>
            <a:prstGeom prst="rect">
              <a:avLst/>
            </a:prstGeom>
          </p:spPr>
          <p:txBody>
            <a:bodyPr wrap="square">
              <a:spAutoFit/>
            </a:bodyPr>
            <a:lstStyle/>
            <a:p>
              <a:r>
                <a:rPr lang="en-US" altLang="zh-CN" sz="2000" dirty="0">
                  <a:latin typeface="Microsoft YaHei" charset="-122"/>
                  <a:ea typeface="Microsoft YaHei" charset="-122"/>
                  <a:cs typeface="Microsoft YaHei" charset="-122"/>
                </a:rPr>
                <a:t>DC</a:t>
              </a:r>
              <a:r>
                <a:rPr lang="zh-CN" altLang="en-US" sz="2000" dirty="0">
                  <a:latin typeface="Microsoft YaHei" charset="-122"/>
                  <a:ea typeface="Microsoft YaHei" charset="-122"/>
                  <a:cs typeface="Microsoft YaHei" charset="-122"/>
                </a:rPr>
                <a:t>系数：单独存储</a:t>
              </a:r>
              <a:endParaRPr lang="en-US" altLang="zh-CN" sz="2000" dirty="0">
                <a:latin typeface="Microsoft YaHei" charset="-122"/>
                <a:ea typeface="Microsoft YaHei" charset="-122"/>
                <a:cs typeface="Microsoft YaHei" charset="-122"/>
              </a:endParaRPr>
            </a:p>
            <a:p>
              <a:r>
                <a:rPr lang="en-US" sz="2000" dirty="0" err="1">
                  <a:latin typeface="Microsoft YaHei" charset="-122"/>
                  <a:ea typeface="Microsoft YaHei" charset="-122"/>
                  <a:cs typeface="Microsoft YaHei" charset="-122"/>
                </a:rPr>
                <a:t>AC系数</a:t>
              </a:r>
              <a:r>
                <a:rPr lang="zh-CN" altLang="en-US" sz="2000" dirty="0">
                  <a:latin typeface="Microsoft YaHei" charset="-122"/>
                  <a:ea typeface="Microsoft YaHei" charset="-122"/>
                  <a:cs typeface="Microsoft YaHei" charset="-122"/>
                </a:rPr>
                <a:t>：</a:t>
              </a:r>
              <a:r>
                <a:rPr lang="en-US" sz="2000" dirty="0" err="1">
                  <a:latin typeface="Microsoft YaHei" charset="-122"/>
                  <a:ea typeface="Microsoft YaHei" charset="-122"/>
                  <a:cs typeface="Microsoft YaHei" charset="-122"/>
                </a:rPr>
                <a:t>ZigZag</a:t>
              </a:r>
              <a:r>
                <a:rPr lang="en-US" altLang="zh-CN" sz="2000" dirty="0">
                  <a:latin typeface="Microsoft YaHei" charset="-122"/>
                  <a:ea typeface="Microsoft YaHei" charset="-122"/>
                  <a:cs typeface="Microsoft YaHei" charset="-122"/>
                </a:rPr>
                <a:t>&amp;</a:t>
              </a:r>
              <a:r>
                <a:rPr lang="zh-CN" altLang="en-US" sz="2000" dirty="0">
                  <a:latin typeface="Microsoft YaHei" charset="-122"/>
                  <a:ea typeface="Microsoft YaHei" charset="-122"/>
                  <a:cs typeface="Microsoft YaHei" charset="-122"/>
                </a:rPr>
                <a:t>行程编码。</a:t>
              </a:r>
              <a:endParaRPr lang="en-US" sz="2000" dirty="0">
                <a:latin typeface="Microsoft YaHei" charset="-122"/>
                <a:ea typeface="Microsoft YaHei" charset="-122"/>
                <a:cs typeface="Microsoft YaHei" charset="-122"/>
              </a:endParaRPr>
            </a:p>
          </p:txBody>
        </p:sp>
      </p:grpSp>
      <p:grpSp>
        <p:nvGrpSpPr>
          <p:cNvPr id="11" name="Group 10"/>
          <p:cNvGrpSpPr/>
          <p:nvPr/>
        </p:nvGrpSpPr>
        <p:grpSpPr>
          <a:xfrm>
            <a:off x="591905" y="1333683"/>
            <a:ext cx="6096000" cy="3776059"/>
            <a:chOff x="591905" y="1333683"/>
            <a:chExt cx="6096000" cy="3776059"/>
          </a:xfrm>
        </p:grpSpPr>
        <p:pic>
          <p:nvPicPr>
            <p:cNvPr id="10" name="Picture 9"/>
            <p:cNvPicPr>
              <a:picLocks noChangeAspect="1"/>
            </p:cNvPicPr>
            <p:nvPr/>
          </p:nvPicPr>
          <p:blipFill>
            <a:blip r:embed="rId6"/>
            <a:stretch>
              <a:fillRect/>
            </a:stretch>
          </p:blipFill>
          <p:spPr>
            <a:xfrm>
              <a:off x="591905" y="1756942"/>
              <a:ext cx="4216400" cy="3352800"/>
            </a:xfrm>
            <a:prstGeom prst="rect">
              <a:avLst/>
            </a:prstGeom>
          </p:spPr>
        </p:pic>
        <p:sp>
          <p:nvSpPr>
            <p:cNvPr id="12" name="Rectangle 11"/>
            <p:cNvSpPr/>
            <p:nvPr/>
          </p:nvSpPr>
          <p:spPr>
            <a:xfrm>
              <a:off x="591905" y="1333683"/>
              <a:ext cx="6096000" cy="400110"/>
            </a:xfrm>
            <a:prstGeom prst="rect">
              <a:avLst/>
            </a:prstGeom>
          </p:spPr>
          <p:txBody>
            <a:bodyPr>
              <a:spAutoFit/>
            </a:bodyPr>
            <a:lstStyle/>
            <a:p>
              <a:r>
                <a:rPr lang="zh-CN" altLang="en-US" sz="2000" dirty="0">
                  <a:latin typeface="Microsoft YaHei" charset="-122"/>
                  <a:ea typeface="Microsoft YaHei" charset="-122"/>
                  <a:cs typeface="Microsoft YaHei" charset="-122"/>
                </a:rPr>
                <a:t>经过量化后的矩阵</a:t>
              </a:r>
              <a:endParaRPr lang="en-US" sz="2000" dirty="0">
                <a:latin typeface="Microsoft YaHei" charset="-122"/>
                <a:ea typeface="Microsoft YaHei" charset="-122"/>
                <a:cs typeface="Microsoft YaHei" charset="-122"/>
              </a:endParaRPr>
            </a:p>
          </p:txBody>
        </p:sp>
      </p:grpSp>
      <p:grpSp>
        <p:nvGrpSpPr>
          <p:cNvPr id="7" name="Group 6"/>
          <p:cNvGrpSpPr/>
          <p:nvPr/>
        </p:nvGrpSpPr>
        <p:grpSpPr>
          <a:xfrm>
            <a:off x="591905" y="1328775"/>
            <a:ext cx="6096000" cy="3735619"/>
            <a:chOff x="591905" y="1328775"/>
            <a:chExt cx="6096000" cy="3735619"/>
          </a:xfrm>
        </p:grpSpPr>
        <p:grpSp>
          <p:nvGrpSpPr>
            <p:cNvPr id="13" name="Group 12"/>
            <p:cNvGrpSpPr/>
            <p:nvPr/>
          </p:nvGrpSpPr>
          <p:grpSpPr>
            <a:xfrm>
              <a:off x="591905" y="1328775"/>
              <a:ext cx="6096000" cy="3735619"/>
              <a:chOff x="3662628" y="1633131"/>
              <a:chExt cx="6096000" cy="3735619"/>
            </a:xfrm>
          </p:grpSpPr>
          <p:sp>
            <p:nvSpPr>
              <p:cNvPr id="5" name="Rectangle 4"/>
              <p:cNvSpPr/>
              <p:nvPr/>
            </p:nvSpPr>
            <p:spPr>
              <a:xfrm>
                <a:off x="3662628" y="1633131"/>
                <a:ext cx="6096000" cy="400110"/>
              </a:xfrm>
              <a:prstGeom prst="rect">
                <a:avLst/>
              </a:prstGeom>
            </p:spPr>
            <p:txBody>
              <a:bodyPr>
                <a:spAutoFit/>
              </a:bodyPr>
              <a:lstStyle/>
              <a:p>
                <a:r>
                  <a:rPr lang="zh-CN" altLang="en-US" sz="2000" dirty="0">
                    <a:latin typeface="Microsoft YaHei" charset="-122"/>
                    <a:ea typeface="Microsoft YaHei" charset="-122"/>
                    <a:cs typeface="Microsoft YaHei" charset="-122"/>
                  </a:rPr>
                  <a:t>阈值选择仅</a:t>
                </a:r>
                <a:r>
                  <a:rPr lang="en-US" sz="2000" dirty="0">
                    <a:latin typeface="Microsoft YaHei" charset="-122"/>
                    <a:ea typeface="Microsoft YaHei" charset="-122"/>
                    <a:cs typeface="Microsoft YaHei" charset="-122"/>
                  </a:rPr>
                  <a:t>保留</a:t>
                </a:r>
                <a:r>
                  <a:rPr lang="en-US" sz="2000" dirty="0">
                    <a:solidFill>
                      <a:srgbClr val="FF0000"/>
                    </a:solidFill>
                    <a:latin typeface="Microsoft YaHei" charset="-122"/>
                    <a:ea typeface="Microsoft YaHei" charset="-122"/>
                    <a:cs typeface="Microsoft YaHei" charset="-122"/>
                  </a:rPr>
                  <a:t>右上角十个数</a:t>
                </a:r>
              </a:p>
            </p:txBody>
          </p:sp>
          <p:pic>
            <p:nvPicPr>
              <p:cNvPr id="9" name="Picture 8"/>
              <p:cNvPicPr>
                <a:picLocks noChangeAspect="1"/>
              </p:cNvPicPr>
              <p:nvPr/>
            </p:nvPicPr>
            <p:blipFill>
              <a:blip r:embed="rId7"/>
              <a:stretch>
                <a:fillRect/>
              </a:stretch>
            </p:blipFill>
            <p:spPr>
              <a:xfrm>
                <a:off x="3662628" y="2104850"/>
                <a:ext cx="3949700" cy="3263900"/>
              </a:xfrm>
              <a:prstGeom prst="rect">
                <a:avLst/>
              </a:prstGeom>
            </p:spPr>
          </p:pic>
        </p:grpSp>
        <p:sp>
          <p:nvSpPr>
            <p:cNvPr id="3" name="Triangle 2"/>
            <p:cNvSpPr/>
            <p:nvPr/>
          </p:nvSpPr>
          <p:spPr>
            <a:xfrm rot="5400000">
              <a:off x="1490509" y="1825013"/>
              <a:ext cx="1801145" cy="1912549"/>
            </a:xfrm>
            <a:prstGeom prst="triangle">
              <a:avLst>
                <a:gd name="adj" fmla="val 0"/>
              </a:avLst>
            </a:prstGeom>
            <a:noFill/>
            <a:ln w="254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16" name="Group 15"/>
          <p:cNvGrpSpPr/>
          <p:nvPr/>
        </p:nvGrpSpPr>
        <p:grpSpPr>
          <a:xfrm>
            <a:off x="537069" y="2208018"/>
            <a:ext cx="4855272" cy="2751735"/>
            <a:chOff x="6117528" y="2192283"/>
            <a:chExt cx="4855272" cy="2751735"/>
          </a:xfrm>
        </p:grpSpPr>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17528" y="2192283"/>
              <a:ext cx="4855272" cy="2117497"/>
            </a:xfrm>
            <a:prstGeom prst="rect">
              <a:avLst/>
            </a:prstGeom>
          </p:spPr>
        </p:pic>
        <p:sp>
          <p:nvSpPr>
            <p:cNvPr id="17" name="Rectangle 16"/>
            <p:cNvSpPr/>
            <p:nvPr/>
          </p:nvSpPr>
          <p:spPr>
            <a:xfrm>
              <a:off x="7241457" y="4543908"/>
              <a:ext cx="2590841" cy="400110"/>
            </a:xfrm>
            <a:prstGeom prst="rect">
              <a:avLst/>
            </a:prstGeom>
          </p:spPr>
          <p:txBody>
            <a:bodyPr wrap="square">
              <a:spAutoFit/>
            </a:bodyPr>
            <a:lstStyle/>
            <a:p>
              <a:r>
                <a:rPr lang="en-US" altLang="zh-CN" sz="2000" dirty="0">
                  <a:solidFill>
                    <a:srgbClr val="FF0000"/>
                  </a:solidFill>
                  <a:latin typeface="Microsoft YaHei" charset="-122"/>
                  <a:ea typeface="Microsoft YaHei" charset="-122"/>
                  <a:cs typeface="Microsoft YaHei" charset="-122"/>
                </a:rPr>
                <a:t>37</a:t>
              </a:r>
              <a:r>
                <a:rPr lang="zh-CN" altLang="en-US" sz="2000" dirty="0">
                  <a:solidFill>
                    <a:srgbClr val="FF0000"/>
                  </a:solidFill>
                  <a:latin typeface="Microsoft YaHei" charset="-122"/>
                  <a:ea typeface="Microsoft YaHei" charset="-122"/>
                  <a:cs typeface="Microsoft YaHei" charset="-122"/>
                </a:rPr>
                <a:t>字节</a:t>
              </a:r>
              <a:r>
                <a:rPr lang="en-US" altLang="zh-CN" sz="2000" dirty="0">
                  <a:solidFill>
                    <a:srgbClr val="FF0000"/>
                  </a:solidFill>
                  <a:latin typeface="Microsoft YaHei" charset="-122"/>
                  <a:ea typeface="Microsoft YaHei" charset="-122"/>
                  <a:cs typeface="Microsoft YaHei" charset="-122"/>
                </a:rPr>
                <a:t>——&gt;11</a:t>
              </a:r>
              <a:r>
                <a:rPr lang="zh-CN" altLang="en-US" sz="2000" dirty="0">
                  <a:solidFill>
                    <a:srgbClr val="FF0000"/>
                  </a:solidFill>
                  <a:latin typeface="Microsoft YaHei" charset="-122"/>
                  <a:ea typeface="Microsoft YaHei" charset="-122"/>
                  <a:cs typeface="Microsoft YaHei" charset="-122"/>
                </a:rPr>
                <a:t>字节</a:t>
              </a:r>
              <a:endParaRPr lang="en-US" sz="2000" dirty="0">
                <a:solidFill>
                  <a:srgbClr val="FF0000"/>
                </a:solidFill>
                <a:latin typeface="Microsoft YaHei" charset="-122"/>
                <a:ea typeface="Microsoft YaHei" charset="-122"/>
                <a:cs typeface="Microsoft YaHei" charset="-122"/>
              </a:endParaRPr>
            </a:p>
          </p:txBody>
        </p:sp>
      </p:grpSp>
    </p:spTree>
    <p:extLst>
      <p:ext uri="{BB962C8B-B14F-4D97-AF65-F5344CB8AC3E}">
        <p14:creationId xmlns:p14="http://schemas.microsoft.com/office/powerpoint/2010/main" val="20641967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ppt_y</p:attrName>
                                        </p:attrNameLst>
                                      </p:cBhvr>
                                      <p:tavLst>
                                        <p:tav tm="0">
                                          <p:val>
                                            <p:strVal val="#ppt_y+#ppt_h*1.125000"/>
                                          </p:val>
                                        </p:tav>
                                        <p:tav tm="100000">
                                          <p:val>
                                            <p:strVal val="#ppt_y"/>
                                          </p:val>
                                        </p:tav>
                                      </p:tavLst>
                                    </p:anim>
                                    <p:animEffect transition="in" filter="wipe(up)">
                                      <p:cBhvr>
                                        <p:cTn id="17" dur="500"/>
                                        <p:tgtEl>
                                          <p:spTgt spid="14"/>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xit" presetSubtype="4" fill="hold" nodeType="clickEffect">
                                  <p:stCondLst>
                                    <p:cond delay="0"/>
                                  </p:stCondLst>
                                  <p:childTnLst>
                                    <p:anim calcmode="lin" valueType="num">
                                      <p:cBhvr additive="base">
                                        <p:cTn id="25" dur="500"/>
                                        <p:tgtEl>
                                          <p:spTgt spid="7"/>
                                        </p:tgtEl>
                                        <p:attrNameLst>
                                          <p:attrName>ppt_y</p:attrName>
                                        </p:attrNameLst>
                                      </p:cBhvr>
                                      <p:tavLst>
                                        <p:tav tm="0">
                                          <p:val>
                                            <p:strVal val="#ppt_y"/>
                                          </p:val>
                                        </p:tav>
                                        <p:tav tm="100000">
                                          <p:val>
                                            <p:strVal val="#ppt_y+#ppt_h*1.125000"/>
                                          </p:val>
                                        </p:tav>
                                      </p:tavLst>
                                    </p:anim>
                                    <p:animEffect transition="out" filter="wipe(down)">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ppt_y</p:attrName>
                                        </p:attrNameLst>
                                      </p:cBhvr>
                                      <p:tavLst>
                                        <p:tav tm="0">
                                          <p:val>
                                            <p:strVal val="#ppt_y+#ppt_h*1.125000"/>
                                          </p:val>
                                        </p:tav>
                                        <p:tav tm="100000">
                                          <p:val>
                                            <p:strVal val="#ppt_y"/>
                                          </p:val>
                                        </p:tav>
                                      </p:tavLst>
                                    </p:anim>
                                    <p:animEffect transition="in" filter="wipe(up)">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燕尾形箭头 1"/>
          <p:cNvSpPr/>
          <p:nvPr/>
        </p:nvSpPr>
        <p:spPr>
          <a:xfrm>
            <a:off x="297950" y="341200"/>
            <a:ext cx="729465" cy="41096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2"/>
          <p:cNvSpPr txBox="1"/>
          <p:nvPr/>
        </p:nvSpPr>
        <p:spPr>
          <a:xfrm>
            <a:off x="1181528" y="254295"/>
            <a:ext cx="3626777" cy="584775"/>
          </a:xfrm>
          <a:prstGeom prst="rect">
            <a:avLst/>
          </a:prstGeom>
          <a:noFill/>
        </p:spPr>
        <p:txBody>
          <a:bodyPr wrap="square" rtlCol="0">
            <a:spAutoFit/>
          </a:bodyPr>
          <a:lstStyle/>
          <a:p>
            <a:r>
              <a:rPr lang="zh-CN" altLang="en-US" sz="3200" dirty="0">
                <a:latin typeface="Microsoft YaHei" charset="-122"/>
                <a:ea typeface="Microsoft YaHei" charset="-122"/>
                <a:cs typeface="Microsoft YaHei" charset="-122"/>
                <a:sym typeface="+mn-lt"/>
              </a:rPr>
              <a:t>分形基本理论</a:t>
            </a:r>
          </a:p>
        </p:txBody>
      </p:sp>
      <p:grpSp>
        <p:nvGrpSpPr>
          <p:cNvPr id="5" name="Group 4"/>
          <p:cNvGrpSpPr/>
          <p:nvPr/>
        </p:nvGrpSpPr>
        <p:grpSpPr>
          <a:xfrm>
            <a:off x="753855" y="1105922"/>
            <a:ext cx="10854920" cy="4782968"/>
            <a:chOff x="753855" y="1105922"/>
            <a:chExt cx="10854920" cy="4782968"/>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855" y="1834440"/>
              <a:ext cx="4054450" cy="40544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5016" y="1846384"/>
              <a:ext cx="6063759" cy="4042506"/>
            </a:xfrm>
            <a:prstGeom prst="rect">
              <a:avLst/>
            </a:prstGeom>
          </p:spPr>
        </p:pic>
        <p:sp>
          <p:nvSpPr>
            <p:cNvPr id="6" name="Rectangle 5"/>
            <p:cNvSpPr/>
            <p:nvPr/>
          </p:nvSpPr>
          <p:spPr>
            <a:xfrm>
              <a:off x="4429040" y="1105922"/>
              <a:ext cx="6096000" cy="523220"/>
            </a:xfrm>
            <a:prstGeom prst="rect">
              <a:avLst/>
            </a:prstGeom>
          </p:spPr>
          <p:txBody>
            <a:bodyPr>
              <a:spAutoFit/>
            </a:bodyPr>
            <a:lstStyle/>
            <a:p>
              <a:r>
                <a:rPr lang="zh-CN" altLang="en-US" sz="2800" dirty="0">
                  <a:latin typeface="Microsoft YaHei" charset="-122"/>
                  <a:ea typeface="Microsoft YaHei" charset="-122"/>
                  <a:cs typeface="Microsoft YaHei" charset="-122"/>
                </a:rPr>
                <a:t>图像间的自相似性</a:t>
              </a:r>
              <a:endParaRPr lang="en-US" sz="2800" dirty="0">
                <a:latin typeface="Microsoft YaHei" charset="-122"/>
                <a:ea typeface="Microsoft YaHei" charset="-122"/>
                <a:cs typeface="Microsoft YaHei" charset="-122"/>
              </a:endParaRPr>
            </a:p>
          </p:txBody>
        </p:sp>
      </p:grpSp>
      <p:grpSp>
        <p:nvGrpSpPr>
          <p:cNvPr id="15" name="Group 14"/>
          <p:cNvGrpSpPr/>
          <p:nvPr/>
        </p:nvGrpSpPr>
        <p:grpSpPr>
          <a:xfrm>
            <a:off x="1606764" y="1367532"/>
            <a:ext cx="8763000" cy="5047443"/>
            <a:chOff x="1606764" y="1367532"/>
            <a:chExt cx="8763000" cy="5047443"/>
          </a:xfrm>
        </p:grpSpPr>
        <p:grpSp>
          <p:nvGrpSpPr>
            <p:cNvPr id="18" name="Group 17"/>
            <p:cNvGrpSpPr/>
            <p:nvPr/>
          </p:nvGrpSpPr>
          <p:grpSpPr>
            <a:xfrm>
              <a:off x="1606764" y="1367532"/>
              <a:ext cx="8763000" cy="4297010"/>
              <a:chOff x="1505164" y="1423108"/>
              <a:chExt cx="8763000" cy="4297010"/>
            </a:xfrm>
          </p:grpSpPr>
          <p:grpSp>
            <p:nvGrpSpPr>
              <p:cNvPr id="10" name="Group 9"/>
              <p:cNvGrpSpPr/>
              <p:nvPr/>
            </p:nvGrpSpPr>
            <p:grpSpPr>
              <a:xfrm>
                <a:off x="1505164" y="1870676"/>
                <a:ext cx="8763000" cy="3849442"/>
                <a:chOff x="1505164" y="1421052"/>
                <a:chExt cx="8763000" cy="3849442"/>
              </a:xfrm>
            </p:grpSpPr>
            <p:pic>
              <p:nvPicPr>
                <p:cNvPr id="8" name="Picture 7"/>
                <p:cNvPicPr>
                  <a:picLocks noChangeAspect="1"/>
                </p:cNvPicPr>
                <p:nvPr/>
              </p:nvPicPr>
              <p:blipFill>
                <a:blip r:embed="rId6"/>
                <a:stretch>
                  <a:fillRect/>
                </a:stretch>
              </p:blipFill>
              <p:spPr>
                <a:xfrm>
                  <a:off x="1505164" y="3174994"/>
                  <a:ext cx="8763000" cy="2095500"/>
                </a:xfrm>
                <a:prstGeom prst="rect">
                  <a:avLst/>
                </a:prstGeom>
              </p:spPr>
            </p:pic>
            <p:pic>
              <p:nvPicPr>
                <p:cNvPr id="9" name="Picture 8"/>
                <p:cNvPicPr>
                  <a:picLocks noChangeAspect="1"/>
                </p:cNvPicPr>
                <p:nvPr/>
              </p:nvPicPr>
              <p:blipFill>
                <a:blip r:embed="rId7"/>
                <a:stretch>
                  <a:fillRect/>
                </a:stretch>
              </p:blipFill>
              <p:spPr>
                <a:xfrm>
                  <a:off x="1505164" y="1421052"/>
                  <a:ext cx="8763000" cy="1536700"/>
                </a:xfrm>
                <a:prstGeom prst="rect">
                  <a:avLst/>
                </a:prstGeom>
              </p:spPr>
            </p:pic>
          </p:grpSp>
          <p:sp>
            <p:nvSpPr>
              <p:cNvPr id="13" name="Rectangle 12"/>
              <p:cNvSpPr/>
              <p:nvPr/>
            </p:nvSpPr>
            <p:spPr>
              <a:xfrm>
                <a:off x="2000219" y="1423108"/>
                <a:ext cx="8083442" cy="461665"/>
              </a:xfrm>
              <a:prstGeom prst="rect">
                <a:avLst/>
              </a:prstGeom>
            </p:spPr>
            <p:txBody>
              <a:bodyPr wrap="square">
                <a:spAutoFit/>
              </a:bodyPr>
              <a:lstStyle/>
              <a:p>
                <a:r>
                  <a:rPr lang="zh-CN" altLang="en-US" sz="2400" dirty="0">
                    <a:latin typeface="Microsoft YaHei" charset="-122"/>
                    <a:ea typeface="Microsoft YaHei" charset="-122"/>
                    <a:cs typeface="Microsoft YaHei" charset="-122"/>
                  </a:rPr>
                  <a:t>分形编码</a:t>
                </a:r>
                <a:r>
                  <a:rPr lang="en-US" altLang="zh-CN" sz="2400" dirty="0">
                    <a:latin typeface="Microsoft YaHei" charset="-122"/>
                    <a:ea typeface="Microsoft YaHei" charset="-122"/>
                    <a:cs typeface="Microsoft YaHei" charset="-122"/>
                  </a:rPr>
                  <a:t>——</a:t>
                </a:r>
                <a:r>
                  <a:rPr lang="zh-CN" altLang="en-US" sz="2400" dirty="0">
                    <a:latin typeface="Microsoft YaHei" charset="-122"/>
                    <a:ea typeface="Microsoft YaHei" charset="-122"/>
                    <a:cs typeface="Microsoft YaHei" charset="-122"/>
                  </a:rPr>
                  <a:t>不动点定理</a:t>
                </a:r>
                <a:r>
                  <a:rPr lang="en-US" altLang="zh-CN" sz="2400" dirty="0">
                    <a:latin typeface="Microsoft YaHei" charset="-122"/>
                    <a:ea typeface="Microsoft YaHei" charset="-122"/>
                    <a:cs typeface="Microsoft YaHei" charset="-122"/>
                  </a:rPr>
                  <a:t>&amp;</a:t>
                </a:r>
                <a:r>
                  <a:rPr lang="en-US" sz="2400" dirty="0">
                    <a:latin typeface="Microsoft YaHei" charset="-122"/>
                    <a:ea typeface="Microsoft YaHei" charset="-122"/>
                    <a:cs typeface="Microsoft YaHei" charset="-122"/>
                  </a:rPr>
                  <a:t>迭代函数系统( IFS)</a:t>
                </a:r>
              </a:p>
            </p:txBody>
          </p:sp>
        </p:grpSp>
        <p:sp>
          <p:nvSpPr>
            <p:cNvPr id="14" name="Rectangle 13"/>
            <p:cNvSpPr/>
            <p:nvPr/>
          </p:nvSpPr>
          <p:spPr>
            <a:xfrm>
              <a:off x="3388397" y="5953310"/>
              <a:ext cx="5109091" cy="461665"/>
            </a:xfrm>
            <a:prstGeom prst="rect">
              <a:avLst/>
            </a:prstGeom>
          </p:spPr>
          <p:txBody>
            <a:bodyPr wrap="none">
              <a:spAutoFit/>
            </a:bodyPr>
            <a:lstStyle/>
            <a:p>
              <a:r>
                <a:rPr lang="en-US" sz="2400" dirty="0">
                  <a:latin typeface="Microsoft YaHei" charset="-122"/>
                  <a:ea typeface="Microsoft YaHei" charset="-122"/>
                  <a:cs typeface="Microsoft YaHei" charset="-122"/>
                </a:rPr>
                <a:t>寻找与给定点其映像接近的压缩变换</a:t>
              </a:r>
            </a:p>
          </p:txBody>
        </p:sp>
      </p:grpSp>
    </p:spTree>
    <p:extLst>
      <p:ext uri="{BB962C8B-B14F-4D97-AF65-F5344CB8AC3E}">
        <p14:creationId xmlns:p14="http://schemas.microsoft.com/office/powerpoint/2010/main" val="1961117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p:tgtEl>
                                          <p:spTgt spid="15"/>
                                        </p:tgtEl>
                                        <p:attrNameLst>
                                          <p:attrName>ppt_y</p:attrName>
                                        </p:attrNameLst>
                                      </p:cBhvr>
                                      <p:tavLst>
                                        <p:tav tm="0">
                                          <p:val>
                                            <p:strVal val="#ppt_y+#ppt_h*1.125000"/>
                                          </p:val>
                                        </p:tav>
                                        <p:tav tm="100000">
                                          <p:val>
                                            <p:strVal val="#ppt_y"/>
                                          </p:val>
                                        </p:tav>
                                      </p:tavLst>
                                    </p:anim>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简约述职报告"/>
</p:tagLst>
</file>

<file path=ppt/tags/tag2.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1228104613"/>
  <p:tag name="MH_LIBRARY" val="GRAPHIC"/>
  <p:tag name="MH_TYPE" val="Other"/>
  <p:tag name="MH_ORDER" val="1"/>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fontScheme name="4rhhs1mz">
      <a:majorFont>
        <a:latin typeface="微软雅黑 Light" panose="020F0302020204030204"/>
        <a:ea typeface="锐字工房云字库细圆GBK"/>
        <a:cs typeface=""/>
      </a:majorFont>
      <a:minorFont>
        <a:latin typeface="微软雅黑 Light" panose="020F0502020204030204"/>
        <a:ea typeface="锐字工房云字库细圆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12.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13.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14.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17.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19.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867D98"/>
    </a:accent1>
    <a:accent2>
      <a:srgbClr val="C4CFD9"/>
    </a:accent2>
    <a:accent3>
      <a:srgbClr val="A7AA9D"/>
    </a:accent3>
    <a:accent4>
      <a:srgbClr val="2192BC"/>
    </a:accent4>
    <a:accent5>
      <a:srgbClr val="354B5E"/>
    </a:accent5>
    <a:accent6>
      <a:srgbClr val="BFBFBF"/>
    </a:accent6>
    <a:hlink>
      <a:srgbClr val="867D98"/>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1382</TotalTime>
  <Words>2315</Words>
  <Application>Microsoft Office PowerPoint</Application>
  <PresentationFormat>Widescreen</PresentationFormat>
  <Paragraphs>258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 George</cp:lastModifiedBy>
  <cp:revision>400</cp:revision>
  <dcterms:created xsi:type="dcterms:W3CDTF">2017-07-30T15:30:02Z</dcterms:created>
  <dcterms:modified xsi:type="dcterms:W3CDTF">2018-06-12T04:24:37Z</dcterms:modified>
</cp:coreProperties>
</file>