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17" r:id="rId1"/>
  </p:sldMasterIdLst>
  <p:notesMasterIdLst>
    <p:notesMasterId r:id="rId22"/>
  </p:notesMasterIdLst>
  <p:handoutMasterIdLst>
    <p:handoutMasterId r:id="rId23"/>
  </p:handoutMasterIdLst>
  <p:sldIdLst>
    <p:sldId id="256" r:id="rId2"/>
    <p:sldId id="258" r:id="rId3"/>
    <p:sldId id="300" r:id="rId4"/>
    <p:sldId id="298" r:id="rId5"/>
    <p:sldId id="301" r:id="rId6"/>
    <p:sldId id="315" r:id="rId7"/>
    <p:sldId id="306" r:id="rId8"/>
    <p:sldId id="302" r:id="rId9"/>
    <p:sldId id="303" r:id="rId10"/>
    <p:sldId id="305" r:id="rId11"/>
    <p:sldId id="299" r:id="rId12"/>
    <p:sldId id="304" r:id="rId13"/>
    <p:sldId id="307" r:id="rId14"/>
    <p:sldId id="309" r:id="rId15"/>
    <p:sldId id="311" r:id="rId16"/>
    <p:sldId id="314" r:id="rId17"/>
    <p:sldId id="310" r:id="rId18"/>
    <p:sldId id="313" r:id="rId19"/>
    <p:sldId id="312" r:id="rId20"/>
    <p:sldId id="296" r:id="rId21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5CA"/>
    <a:srgbClr val="003E74"/>
    <a:srgbClr val="002548"/>
    <a:srgbClr val="9D9D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3"/>
  </p:normalViewPr>
  <p:slideViewPr>
    <p:cSldViewPr snapToGrid="0">
      <p:cViewPr varScale="1">
        <p:scale>
          <a:sx n="160" d="100"/>
          <a:sy n="160" d="100"/>
        </p:scale>
        <p:origin x="240" y="16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Ye, Zheyu" userId="S::zy4518@ic.ac.uk::0a52e4b0-e9e3-4688-84c5-bce290d61d95" providerId="AD" clId="Web-{CAC0CE3D-44E0-F140-20F3-CD82E59E7E2B}"/>
  </pc:docChgLst>
  <pc:docChgLst>
    <pc:chgData name="Ye, Zheyu" userId="S::zy4518@ic.ac.uk::0a52e4b0-e9e3-4688-84c5-bce290d61d95" providerId="AD" clId="Web-{335505AC-3377-38F5-F446-A8A5C891336B}"/>
  </pc:docChgLst>
  <pc:docChgLst>
    <pc:chgData name="Ye, Zheyu" userId="0a52e4b0-e9e3-4688-84c5-bce290d61d95" providerId="ADAL" clId="{3A41B4C0-862E-F448-8D01-88E471FC66D3}"/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 b="1">
                <a:solidFill>
                  <a:srgbClr val="003E74"/>
                </a:solidFill>
              </a:rPr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F43BBD-9389-2F49-896D-26E17A8D6220}" type="datetime3">
              <a:rPr lang="en-GB" smtClean="0">
                <a:solidFill>
                  <a:srgbClr val="003E74"/>
                </a:solidFill>
              </a:rPr>
              <a:t>10 September, 2019</a:t>
            </a:fld>
            <a:endParaRPr lang="en-US">
              <a:solidFill>
                <a:srgbClr val="003E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949037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1">
                <a:solidFill>
                  <a:srgbClr val="003E74"/>
                </a:solidFill>
              </a:defRPr>
            </a:lvl1pPr>
          </a:lstStyle>
          <a:p>
            <a:r>
              <a:rPr lang="en-US"/>
              <a:t>Name of presentation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rgbClr val="003E74"/>
                </a:solidFill>
              </a:defRPr>
            </a:lvl1pPr>
          </a:lstStyle>
          <a:p>
            <a:fld id="{A7738EF4-60BF-CB40-BE1F-C0D661F037FF}" type="datetime3">
              <a:rPr lang="en-GB" smtClean="0"/>
              <a:t>10 September, 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265648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080CFD64-A97B-1242-BACB-E4E994B7B726}" type="datetime3">
              <a:rPr lang="en-GB" smtClean="0"/>
              <a:t>10 September,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019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C4005854-D40D-304D-9D35-AECA29A429A4}" type="datetime3">
              <a:rPr lang="en-GB" smtClean="0"/>
              <a:t>10 September,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61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347A02A3-BA41-D544-89AF-482292084CDE}" type="datetime3">
              <a:rPr lang="en-GB" smtClean="0"/>
              <a:t>10 September,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96310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fld id="{95957756-0CE9-7440-A658-45F68B331A28}" type="datetime3">
              <a:rPr lang="en-GB" smtClean="0"/>
              <a:t>10 September, 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6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57125"/>
            <a:ext cx="6400800" cy="4533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72517"/>
            <a:ext cx="8229600" cy="857250"/>
          </a:xfrm>
        </p:spPr>
        <p:txBody>
          <a:bodyPr/>
          <a:lstStyle>
            <a:lvl1pPr algn="l">
              <a:defRPr sz="4000" b="0">
                <a:solidFill>
                  <a:srgbClr val="003E7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955186"/>
            <a:ext cx="6400800" cy="254858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9D9D9D"/>
                </a:solidFill>
              </a:defRPr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GB"/>
              <a:t>Click to edit author name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6" y="497145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189" indent="0">
              <a:buNone/>
              <a:defRPr sz="1200">
                <a:solidFill>
                  <a:srgbClr val="003E74"/>
                </a:solidFill>
              </a:defRPr>
            </a:lvl2pPr>
            <a:lvl3pPr marL="914378" indent="0">
              <a:buNone/>
              <a:defRPr sz="1200">
                <a:solidFill>
                  <a:srgbClr val="003E74"/>
                </a:solidFill>
              </a:defRPr>
            </a:lvl3pPr>
            <a:lvl4pPr marL="1371566" indent="0">
              <a:buNone/>
              <a:defRPr sz="1200">
                <a:solidFill>
                  <a:srgbClr val="003E74"/>
                </a:solidFill>
              </a:defRPr>
            </a:lvl4pPr>
            <a:lvl5pPr marL="1828754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2" y="738263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FFE3C60-5C19-B243-901C-BE63AB50675D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651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no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957124"/>
            <a:ext cx="6400800" cy="453385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1572517"/>
            <a:ext cx="8229600" cy="857250"/>
          </a:xfrm>
        </p:spPr>
        <p:txBody>
          <a:bodyPr/>
          <a:lstStyle>
            <a:lvl1pPr algn="l">
              <a:defRPr sz="4000" b="0">
                <a:solidFill>
                  <a:srgbClr val="003E7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3955186"/>
            <a:ext cx="6400800" cy="254858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9D9D9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/>
              <a:t>Click to edit author name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7180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3082581"/>
            <a:ext cx="3711608" cy="7183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457200" y="1159487"/>
            <a:ext cx="3711608" cy="1615001"/>
          </a:xfrm>
        </p:spPr>
        <p:txBody>
          <a:bodyPr/>
          <a:lstStyle>
            <a:lvl1pPr>
              <a:defRPr sz="4000" b="0">
                <a:solidFill>
                  <a:srgbClr val="003E74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8513"/>
            <a:ext cx="3601176" cy="254858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9D9D9D"/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</a:lstStyle>
          <a:p>
            <a:pPr lvl="0"/>
            <a:r>
              <a:rPr lang="en-GB"/>
              <a:t>Click to edit author name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56151" y="1159669"/>
            <a:ext cx="3930650" cy="3213702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/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3720300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9936"/>
            <a:ext cx="8229600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 sz="1200"/>
            </a:lvl3pPr>
            <a:lvl4pPr>
              <a:buClr>
                <a:srgbClr val="0085CA"/>
              </a:buClr>
              <a:defRPr sz="1200"/>
            </a:lvl4pPr>
            <a:lvl5pPr>
              <a:buClr>
                <a:srgbClr val="0085CA"/>
              </a:buClr>
              <a:defRPr sz="1200">
                <a:latin typeface="+mn-lt"/>
              </a:defRPr>
            </a:lvl5pPr>
            <a:lvl6pPr marL="2286000" indent="0">
              <a:buNone/>
              <a:defRPr sz="1400" baseline="0">
                <a:latin typeface="+mn-lt"/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5692599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0" y="1759936"/>
            <a:ext cx="3950877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735923" y="1759936"/>
            <a:ext cx="3950878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26227529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with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200" y="1759936"/>
            <a:ext cx="3950877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15931"/>
            <a:ext cx="8229600" cy="38066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35923" y="1759936"/>
            <a:ext cx="3950878" cy="1948997"/>
          </a:xfrm>
        </p:spPr>
        <p:txBody>
          <a:bodyPr/>
          <a:lstStyle>
            <a:lvl1pPr marL="0" indent="0">
              <a:buClr>
                <a:srgbClr val="0085CA"/>
              </a:buClr>
              <a:buNone/>
              <a:defRPr sz="2800" b="0" i="1" baseline="0">
                <a:solidFill>
                  <a:srgbClr val="003E74"/>
                </a:solidFill>
              </a:defRPr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“Click to add a quote”</a:t>
            </a:r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4" y="3890251"/>
            <a:ext cx="3951287" cy="483120"/>
          </a:xfrm>
        </p:spPr>
        <p:txBody>
          <a:bodyPr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 sz="1200" baseline="0">
                <a:solidFill>
                  <a:srgbClr val="0085CA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/>
            </a:pPr>
            <a:r>
              <a:rPr lang="en-GB"/>
              <a:t>Click to add quote attribution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31280242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(two columns 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200" y="1759936"/>
            <a:ext cx="3950877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15931"/>
            <a:ext cx="8229600" cy="38066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35514" y="1759937"/>
            <a:ext cx="3951287" cy="1976608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4" y="3942710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9D9D9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add caption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8472591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image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15931"/>
            <a:ext cx="8229601" cy="2639020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945465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9D9D9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add caption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95570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ultiple images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0" y="1115931"/>
            <a:ext cx="3951287" cy="2611410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/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0" y="3945465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9D9D9D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add caption</a:t>
            </a:r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35514" y="1115932"/>
            <a:ext cx="3951287" cy="1479401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735514" y="2816214"/>
            <a:ext cx="3951287" cy="1557158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12503418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5" y="497144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200" indent="0">
              <a:buNone/>
              <a:defRPr sz="1200">
                <a:solidFill>
                  <a:srgbClr val="003E74"/>
                </a:solidFill>
              </a:defRPr>
            </a:lvl2pPr>
            <a:lvl3pPr marL="914400" indent="0">
              <a:buNone/>
              <a:defRPr sz="1200">
                <a:solidFill>
                  <a:srgbClr val="003E74"/>
                </a:solidFill>
              </a:defRPr>
            </a:lvl3pPr>
            <a:lvl4pPr marL="1371600" indent="0">
              <a:buNone/>
              <a:defRPr sz="1200">
                <a:solidFill>
                  <a:srgbClr val="003E74"/>
                </a:solidFill>
              </a:defRPr>
            </a:lvl4pPr>
            <a:lvl5pPr marL="1828800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1" y="738262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</p:spTree>
    <p:extLst>
      <p:ext uri="{BB962C8B-B14F-4D97-AF65-F5344CB8AC3E}">
        <p14:creationId xmlns:p14="http://schemas.microsoft.com/office/powerpoint/2010/main" val="406725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(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1" y="3082581"/>
            <a:ext cx="3711608" cy="71838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000000"/>
                </a:solidFill>
                <a:latin typeface="Arial"/>
                <a:cs typeface="Arial"/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Title 12"/>
          <p:cNvSpPr>
            <a:spLocks noGrp="1"/>
          </p:cNvSpPr>
          <p:nvPr>
            <p:ph type="title"/>
          </p:nvPr>
        </p:nvSpPr>
        <p:spPr>
          <a:xfrm>
            <a:off x="457201" y="1159488"/>
            <a:ext cx="3711608" cy="1615001"/>
          </a:xfrm>
        </p:spPr>
        <p:txBody>
          <a:bodyPr/>
          <a:lstStyle>
            <a:lvl1pPr>
              <a:defRPr sz="4000" b="0">
                <a:solidFill>
                  <a:srgbClr val="003E74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57200" y="4118514"/>
            <a:ext cx="3601176" cy="254858"/>
          </a:xfrm>
        </p:spPr>
        <p:txBody>
          <a:bodyPr/>
          <a:lstStyle>
            <a:lvl1pPr marL="0" indent="0" algn="l">
              <a:buNone/>
              <a:defRPr sz="1200" baseline="0">
                <a:solidFill>
                  <a:srgbClr val="9D9D9D"/>
                </a:solidFill>
              </a:defRPr>
            </a:lvl1pPr>
            <a:lvl2pPr marL="457189" indent="0" algn="ctr">
              <a:buNone/>
              <a:defRPr/>
            </a:lvl2pPr>
            <a:lvl3pPr marL="914378" indent="0" algn="ctr">
              <a:buNone/>
              <a:defRPr/>
            </a:lvl3pPr>
            <a:lvl4pPr marL="1371566" indent="0" algn="ctr">
              <a:buNone/>
              <a:defRPr/>
            </a:lvl4pPr>
            <a:lvl5pPr marL="1828754" indent="0" algn="ctr">
              <a:buNone/>
              <a:defRPr/>
            </a:lvl5pPr>
          </a:lstStyle>
          <a:p>
            <a:pPr lvl="0"/>
            <a:r>
              <a:rPr lang="en-GB"/>
              <a:t>Click to edit author name</a:t>
            </a:r>
            <a:endParaRPr lang="en-US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2"/>
          </p:nvPr>
        </p:nvSpPr>
        <p:spPr>
          <a:xfrm>
            <a:off x="4756152" y="1159669"/>
            <a:ext cx="3930650" cy="3213702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1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6" y="497145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189" indent="0">
              <a:buNone/>
              <a:defRPr sz="1200">
                <a:solidFill>
                  <a:srgbClr val="003E74"/>
                </a:solidFill>
              </a:defRPr>
            </a:lvl2pPr>
            <a:lvl3pPr marL="914378" indent="0">
              <a:buNone/>
              <a:defRPr sz="1200">
                <a:solidFill>
                  <a:srgbClr val="003E74"/>
                </a:solidFill>
              </a:defRPr>
            </a:lvl3pPr>
            <a:lvl4pPr marL="1371566" indent="0">
              <a:buNone/>
              <a:defRPr sz="1200">
                <a:solidFill>
                  <a:srgbClr val="003E74"/>
                </a:solidFill>
              </a:defRPr>
            </a:lvl4pPr>
            <a:lvl5pPr marL="1828754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942" y="738263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129F61FB-027F-B84A-A4B3-FDD0667EF243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783189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one column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9937"/>
            <a:ext cx="8229600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 sz="1200"/>
            </a:lvl3pPr>
            <a:lvl4pPr>
              <a:buClr>
                <a:srgbClr val="0085CA"/>
              </a:buClr>
              <a:defRPr sz="1200"/>
            </a:lvl4pPr>
            <a:lvl5pPr>
              <a:buClr>
                <a:srgbClr val="0085CA"/>
              </a:buClr>
              <a:defRPr sz="1200">
                <a:latin typeface="+mn-lt"/>
              </a:defRPr>
            </a:lvl5pPr>
            <a:lvl6pPr marL="2285943" indent="0">
              <a:buNone/>
              <a:defRPr sz="1400" baseline="0">
                <a:latin typeface="+mn-lt"/>
              </a:defRPr>
            </a:lvl6pPr>
            <a:lvl7pPr>
              <a:defRPr/>
            </a:lvl7pPr>
            <a:lvl8pPr>
              <a:defRPr/>
            </a:lvl8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6" y="497145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189" indent="0">
              <a:buNone/>
              <a:defRPr sz="1200">
                <a:solidFill>
                  <a:srgbClr val="003E74"/>
                </a:solidFill>
              </a:defRPr>
            </a:lvl2pPr>
            <a:lvl3pPr marL="914378" indent="0">
              <a:buNone/>
              <a:defRPr sz="1200">
                <a:solidFill>
                  <a:srgbClr val="003E74"/>
                </a:solidFill>
              </a:defRPr>
            </a:lvl3pPr>
            <a:lvl4pPr marL="1371566" indent="0">
              <a:buNone/>
              <a:defRPr sz="1200">
                <a:solidFill>
                  <a:srgbClr val="003E74"/>
                </a:solidFill>
              </a:defRPr>
            </a:lvl4pPr>
            <a:lvl5pPr marL="1828754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9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2" y="738263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DAD17FD-8154-F843-B4BF-D33956BF3EAA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490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wo column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1"/>
          </p:nvPr>
        </p:nvSpPr>
        <p:spPr>
          <a:xfrm>
            <a:off x="457201" y="1759937"/>
            <a:ext cx="3950877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2"/>
          </p:nvPr>
        </p:nvSpPr>
        <p:spPr>
          <a:xfrm>
            <a:off x="4735923" y="1759937"/>
            <a:ext cx="3950878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6" y="497145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189" indent="0">
              <a:buNone/>
              <a:defRPr sz="1200">
                <a:solidFill>
                  <a:srgbClr val="003E74"/>
                </a:solidFill>
              </a:defRPr>
            </a:lvl2pPr>
            <a:lvl3pPr marL="914378" indent="0">
              <a:buNone/>
              <a:defRPr sz="1200">
                <a:solidFill>
                  <a:srgbClr val="003E74"/>
                </a:solidFill>
              </a:defRPr>
            </a:lvl3pPr>
            <a:lvl4pPr marL="1371566" indent="0">
              <a:buNone/>
              <a:defRPr sz="1200">
                <a:solidFill>
                  <a:srgbClr val="003E74"/>
                </a:solidFill>
              </a:defRPr>
            </a:lvl4pPr>
            <a:lvl5pPr marL="1828754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7239942" y="738263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3276CDE-9789-4E4A-86A3-B698A323C321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1856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with quo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201" y="1759937"/>
            <a:ext cx="3950877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15932"/>
            <a:ext cx="8229600" cy="38066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2" hasCustomPrompt="1"/>
          </p:nvPr>
        </p:nvSpPr>
        <p:spPr>
          <a:xfrm>
            <a:off x="4735923" y="1759937"/>
            <a:ext cx="3950878" cy="1948997"/>
          </a:xfrm>
        </p:spPr>
        <p:txBody>
          <a:bodyPr/>
          <a:lstStyle>
            <a:lvl1pPr marL="0" indent="0">
              <a:buClr>
                <a:srgbClr val="0085CA"/>
              </a:buClr>
              <a:buNone/>
              <a:defRPr sz="2800" b="0" i="1" baseline="0">
                <a:solidFill>
                  <a:srgbClr val="003E74"/>
                </a:solidFill>
              </a:defRPr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GB"/>
              <a:t>“Click to add a quote”</a:t>
            </a:r>
            <a:endParaRPr lang="en-US"/>
          </a:p>
        </p:txBody>
      </p:sp>
      <p:sp>
        <p:nvSpPr>
          <p:cNvPr id="8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5" y="3890251"/>
            <a:ext cx="3951287" cy="483120"/>
          </a:xfrm>
        </p:spPr>
        <p:txBody>
          <a:bodyPr/>
          <a:lstStyle>
            <a:lvl1pPr marL="0" marR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 sz="1200" baseline="0">
                <a:solidFill>
                  <a:srgbClr val="0085CA"/>
                </a:solidFill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marL="0" marR="0" lvl="0" indent="0" algn="l" defTabSz="457189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0085CA"/>
              </a:buClr>
              <a:buSzTx/>
              <a:buFont typeface="Arial"/>
              <a:buNone/>
              <a:tabLst/>
              <a:defRPr/>
            </a:pPr>
            <a:r>
              <a:rPr lang="en-GB"/>
              <a:t>Click to add quote attribution</a:t>
            </a:r>
            <a:endParaRPr lang="en-US"/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6" y="497145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189" indent="0">
              <a:buNone/>
              <a:defRPr sz="1200">
                <a:solidFill>
                  <a:srgbClr val="003E74"/>
                </a:solidFill>
              </a:defRPr>
            </a:lvl2pPr>
            <a:lvl3pPr marL="914378" indent="0">
              <a:buNone/>
              <a:defRPr sz="1200">
                <a:solidFill>
                  <a:srgbClr val="003E74"/>
                </a:solidFill>
              </a:defRPr>
            </a:lvl3pPr>
            <a:lvl4pPr marL="1371566" indent="0">
              <a:buNone/>
              <a:defRPr sz="1200">
                <a:solidFill>
                  <a:srgbClr val="003E74"/>
                </a:solidFill>
              </a:defRPr>
            </a:lvl4pPr>
            <a:lvl5pPr marL="1828754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7239942" y="738263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2AFD8A0-3010-514A-95F1-CE2295973054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3246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(two columns with imag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1"/>
          </p:nvPr>
        </p:nvSpPr>
        <p:spPr>
          <a:xfrm>
            <a:off x="457201" y="1759937"/>
            <a:ext cx="3950877" cy="2613435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  <a:lvl2pPr>
              <a:buClr>
                <a:srgbClr val="0085CA"/>
              </a:buClr>
              <a:defRPr/>
            </a:lvl2pPr>
            <a:lvl3pPr>
              <a:buClr>
                <a:srgbClr val="0085CA"/>
              </a:buClr>
              <a:defRPr/>
            </a:lvl3pPr>
            <a:lvl4pPr>
              <a:buClr>
                <a:srgbClr val="0085CA"/>
              </a:buClr>
              <a:defRPr/>
            </a:lvl4pPr>
            <a:lvl5pPr>
              <a:buClr>
                <a:srgbClr val="0085CA"/>
              </a:buClr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1115932"/>
            <a:ext cx="8229600" cy="380667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735515" y="1759938"/>
            <a:ext cx="3951287" cy="1976608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735515" y="3942710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9D9D9D"/>
                </a:solidFill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/>
              <a:t>Click to add caption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6" y="497145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189" indent="0">
              <a:buNone/>
              <a:defRPr sz="1200">
                <a:solidFill>
                  <a:srgbClr val="003E74"/>
                </a:solidFill>
              </a:defRPr>
            </a:lvl2pPr>
            <a:lvl3pPr marL="914378" indent="0">
              <a:buNone/>
              <a:defRPr sz="1200">
                <a:solidFill>
                  <a:srgbClr val="003E74"/>
                </a:solidFill>
              </a:defRPr>
            </a:lvl3pPr>
            <a:lvl4pPr marL="1371566" indent="0">
              <a:buNone/>
              <a:defRPr sz="1200">
                <a:solidFill>
                  <a:srgbClr val="003E74"/>
                </a:solidFill>
              </a:defRPr>
            </a:lvl4pPr>
            <a:lvl5pPr marL="1828754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2" y="738263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6ACA0D6-4E98-C746-92C5-8250115B41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947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ngle image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15931"/>
            <a:ext cx="8229601" cy="2639020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6" y="497145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189" indent="0">
              <a:buNone/>
              <a:defRPr sz="1200">
                <a:solidFill>
                  <a:srgbClr val="003E74"/>
                </a:solidFill>
              </a:defRPr>
            </a:lvl2pPr>
            <a:lvl3pPr marL="914378" indent="0">
              <a:buNone/>
              <a:defRPr sz="1200">
                <a:solidFill>
                  <a:srgbClr val="003E74"/>
                </a:solidFill>
              </a:defRPr>
            </a:lvl3pPr>
            <a:lvl4pPr marL="1371566" indent="0">
              <a:buNone/>
              <a:defRPr sz="1200">
                <a:solidFill>
                  <a:srgbClr val="003E74"/>
                </a:solidFill>
              </a:defRPr>
            </a:lvl4pPr>
            <a:lvl5pPr marL="1828754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2" y="738263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  <p:sp>
        <p:nvSpPr>
          <p:cNvPr id="12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3945465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9D9D9D"/>
                </a:solidFill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/>
              <a:t>Click to add caption</a:t>
            </a:r>
            <a:endParaRPr lang="en-US"/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CED8486-7D28-8643-9884-00CF954B85F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6380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Multiple images/media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457201" y="1115931"/>
            <a:ext cx="3951287" cy="2611410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6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457201" y="3945465"/>
            <a:ext cx="3951287" cy="427906"/>
          </a:xfrm>
        </p:spPr>
        <p:txBody>
          <a:bodyPr/>
          <a:lstStyle>
            <a:lvl1pPr marL="0" indent="0">
              <a:buNone/>
              <a:defRPr sz="1000">
                <a:solidFill>
                  <a:srgbClr val="9D9D9D"/>
                </a:solidFill>
              </a:defRPr>
            </a:lvl1pPr>
            <a:lvl2pPr marL="457189" indent="0">
              <a:buNone/>
              <a:defRPr/>
            </a:lvl2pPr>
            <a:lvl3pPr marL="914378" indent="0">
              <a:buNone/>
              <a:defRPr/>
            </a:lvl3pPr>
            <a:lvl4pPr marL="1371566" indent="0">
              <a:buNone/>
              <a:defRPr/>
            </a:lvl4pPr>
            <a:lvl5pPr marL="1828754" indent="0">
              <a:buNone/>
              <a:defRPr/>
            </a:lvl5pPr>
          </a:lstStyle>
          <a:p>
            <a:pPr lvl="0"/>
            <a:r>
              <a:rPr lang="en-GB"/>
              <a:t>Click to add caption</a:t>
            </a:r>
            <a:endParaRPr lang="en-US"/>
          </a:p>
        </p:txBody>
      </p:sp>
      <p:sp>
        <p:nvSpPr>
          <p:cNvPr id="7" name="Picture Placeholder 8"/>
          <p:cNvSpPr>
            <a:spLocks noGrp="1"/>
          </p:cNvSpPr>
          <p:nvPr>
            <p:ph type="pic" sz="quarter" idx="15"/>
          </p:nvPr>
        </p:nvSpPr>
        <p:spPr>
          <a:xfrm>
            <a:off x="4735515" y="1115933"/>
            <a:ext cx="3951287" cy="1479401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/>
          </p:nvPr>
        </p:nvSpPr>
        <p:spPr>
          <a:xfrm>
            <a:off x="4735515" y="2816215"/>
            <a:ext cx="3951287" cy="1557158"/>
          </a:xfrm>
        </p:spPr>
        <p:txBody>
          <a:bodyPr/>
          <a:lstStyle>
            <a:lvl1pPr>
              <a:buClr>
                <a:srgbClr val="0085CA"/>
              </a:buClr>
              <a:defRPr/>
            </a:lvl1pPr>
          </a:lstStyle>
          <a:p>
            <a:r>
              <a:rPr lang="en-US"/>
              <a:t>Click icon to add picture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6" y="497145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189" indent="0">
              <a:buNone/>
              <a:defRPr sz="1200">
                <a:solidFill>
                  <a:srgbClr val="003E74"/>
                </a:solidFill>
              </a:defRPr>
            </a:lvl2pPr>
            <a:lvl3pPr marL="914378" indent="0">
              <a:buNone/>
              <a:defRPr sz="1200">
                <a:solidFill>
                  <a:srgbClr val="003E74"/>
                </a:solidFill>
              </a:defRPr>
            </a:lvl3pPr>
            <a:lvl4pPr marL="1371566" indent="0">
              <a:buNone/>
              <a:defRPr sz="1200">
                <a:solidFill>
                  <a:srgbClr val="003E74"/>
                </a:solidFill>
              </a:defRPr>
            </a:lvl4pPr>
            <a:lvl5pPr marL="1828754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2" y="738263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896CCA87-E8FA-3B4A-AF40-2BDBE553DA15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416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6553926" y="497145"/>
            <a:ext cx="2132875" cy="234218"/>
          </a:xfrm>
        </p:spPr>
        <p:txBody>
          <a:bodyPr/>
          <a:lstStyle>
            <a:lvl1pPr marL="0" indent="0" algn="r">
              <a:buNone/>
              <a:defRPr sz="1000" b="1">
                <a:solidFill>
                  <a:srgbClr val="003E74"/>
                </a:solidFill>
              </a:defRPr>
            </a:lvl1pPr>
            <a:lvl2pPr marL="457189" indent="0">
              <a:buNone/>
              <a:defRPr sz="1200">
                <a:solidFill>
                  <a:srgbClr val="003E74"/>
                </a:solidFill>
              </a:defRPr>
            </a:lvl2pPr>
            <a:lvl3pPr marL="914378" indent="0">
              <a:buNone/>
              <a:defRPr sz="1200">
                <a:solidFill>
                  <a:srgbClr val="003E74"/>
                </a:solidFill>
              </a:defRPr>
            </a:lvl3pPr>
            <a:lvl4pPr marL="1371566" indent="0">
              <a:buNone/>
              <a:defRPr sz="1200">
                <a:solidFill>
                  <a:srgbClr val="003E74"/>
                </a:solidFill>
              </a:defRPr>
            </a:lvl4pPr>
            <a:lvl5pPr marL="1828754" indent="0">
              <a:buNone/>
              <a:defRPr sz="1200">
                <a:solidFill>
                  <a:srgbClr val="003E74"/>
                </a:solidFill>
              </a:defRPr>
            </a:lvl5pPr>
          </a:lstStyle>
          <a:p>
            <a:pPr lvl="0"/>
            <a:r>
              <a:rPr lang="en-GB"/>
              <a:t>Click to edit presentation title</a:t>
            </a:r>
            <a:endParaRPr lang="en-US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2" hasCustomPrompt="1"/>
          </p:nvPr>
        </p:nvSpPr>
        <p:spPr>
          <a:xfrm>
            <a:off x="7239942" y="738263"/>
            <a:ext cx="1446859" cy="192881"/>
          </a:xfrm>
        </p:spPr>
        <p:txBody>
          <a:bodyPr/>
          <a:lstStyle>
            <a:lvl1pPr marL="0" indent="0" algn="r">
              <a:buNone/>
              <a:defRPr sz="1000">
                <a:solidFill>
                  <a:srgbClr val="003E74"/>
                </a:solidFill>
              </a:defRPr>
            </a:lvl1pPr>
          </a:lstStyle>
          <a:p>
            <a:pPr lvl="0"/>
            <a:r>
              <a:rPr lang="en-US"/>
              <a:t>Click to add the date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A23BF6-0B9A-224C-ACAA-4D02B85A2BF8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6528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ege_Powerpoint_Background_16-9.png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35879" cy="5143500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59937"/>
            <a:ext cx="8229600" cy="261343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115932"/>
            <a:ext cx="8229600" cy="380667"/>
          </a:xfrm>
          <a:prstGeom prst="rect">
            <a:avLst/>
          </a:prstGeom>
        </p:spPr>
        <p:txBody>
          <a:bodyPr vert="horz" lIns="0" tIns="45720" rIns="0" bIns="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386ADF-830C-FC4C-B186-14416C17E7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pic>
        <p:nvPicPr>
          <p:cNvPr id="6" name="Picture 5" descr="College_Powerpoint_Background_16-9.png">
            <a:extLst>
              <a:ext uri="{FF2B5EF4-FFF2-40B4-BE49-F238E27FC236}">
                <a16:creationId xmlns:a16="http://schemas.microsoft.com/office/drawing/2014/main" id="{F1D083F8-B5D8-0A4D-BC26-9848C858638C}"/>
              </a:ext>
            </a:extLst>
          </p:cNvPr>
          <p:cNvPicPr>
            <a:picLocks noChangeAspect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587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  <p:sldLayoutId id="2147483649" r:id="rId10"/>
    <p:sldLayoutId id="2147483656" r:id="rId11"/>
    <p:sldLayoutId id="2147483650" r:id="rId12"/>
    <p:sldLayoutId id="2147483652" r:id="rId13"/>
    <p:sldLayoutId id="2147483660" r:id="rId14"/>
    <p:sldLayoutId id="2147483657" r:id="rId15"/>
    <p:sldLayoutId id="2147483658" r:id="rId16"/>
    <p:sldLayoutId id="2147483659" r:id="rId17"/>
    <p:sldLayoutId id="2147483655" r:id="rId18"/>
  </p:sldLayoutIdLst>
  <p:hf hdr="0" ftr="0" dt="0"/>
  <p:txStyles>
    <p:titleStyle>
      <a:lvl1pPr algn="l" defTabSz="457189" rtl="0" eaLnBrk="1" latinLnBrk="0" hangingPunct="1">
        <a:spcBef>
          <a:spcPct val="0"/>
        </a:spcBef>
        <a:buNone/>
        <a:defRPr sz="2400" b="1" kern="1200">
          <a:solidFill>
            <a:srgbClr val="0085CA"/>
          </a:solidFill>
          <a:latin typeface="Arial"/>
          <a:ea typeface="+mj-ea"/>
          <a:cs typeface="Arial"/>
        </a:defRPr>
      </a:lvl1pPr>
    </p:titleStyle>
    <p:bodyStyle>
      <a:lvl1pPr marL="342892" indent="-342892" algn="l" defTabSz="457189" rtl="0" eaLnBrk="1" latinLnBrk="0" hangingPunct="1">
        <a:spcBef>
          <a:spcPct val="20000"/>
        </a:spcBef>
        <a:buClr>
          <a:srgbClr val="0085CA"/>
        </a:buClr>
        <a:buFont typeface="Arial"/>
        <a:buChar char="•"/>
        <a:defRPr sz="1800" kern="1200">
          <a:solidFill>
            <a:schemeClr val="tx1"/>
          </a:solidFill>
          <a:latin typeface="Arial"/>
          <a:ea typeface="+mn-ea"/>
          <a:cs typeface="Arial"/>
        </a:defRPr>
      </a:lvl1pPr>
      <a:lvl2pPr marL="742931" indent="-285743" algn="l" defTabSz="457189" rtl="0" eaLnBrk="1" latinLnBrk="0" hangingPunct="1">
        <a:spcBef>
          <a:spcPct val="20000"/>
        </a:spcBef>
        <a:buClr>
          <a:srgbClr val="0085CA"/>
        </a:buClr>
        <a:buFont typeface="Arial"/>
        <a:buChar char="–"/>
        <a:defRPr sz="1800" kern="1200">
          <a:solidFill>
            <a:schemeClr val="tx1"/>
          </a:solidFill>
          <a:latin typeface="Arial"/>
          <a:ea typeface="+mn-ea"/>
          <a:cs typeface="Arial"/>
        </a:defRPr>
      </a:lvl2pPr>
      <a:lvl3pPr marL="1142972" indent="-228594" algn="l" defTabSz="457189" rtl="0" eaLnBrk="1" latinLnBrk="0" hangingPunct="1">
        <a:spcBef>
          <a:spcPct val="20000"/>
        </a:spcBef>
        <a:buClr>
          <a:srgbClr val="0085CA"/>
        </a:buClr>
        <a:buFont typeface="Arial"/>
        <a:buChar char="•"/>
        <a:defRPr sz="1200" kern="1200">
          <a:solidFill>
            <a:schemeClr val="tx1"/>
          </a:solidFill>
          <a:latin typeface="Arial"/>
          <a:ea typeface="+mn-ea"/>
          <a:cs typeface="Arial"/>
        </a:defRPr>
      </a:lvl3pPr>
      <a:lvl4pPr marL="1600160" indent="-228594" algn="l" defTabSz="457189" rtl="0" eaLnBrk="1" latinLnBrk="0" hangingPunct="1">
        <a:spcBef>
          <a:spcPct val="20000"/>
        </a:spcBef>
        <a:buClr>
          <a:srgbClr val="0085CA"/>
        </a:buClr>
        <a:buFont typeface="Arial"/>
        <a:buChar char="–"/>
        <a:defRPr sz="1200" kern="1200">
          <a:solidFill>
            <a:schemeClr val="tx1"/>
          </a:solidFill>
          <a:latin typeface="Arial"/>
          <a:ea typeface="+mn-ea"/>
          <a:cs typeface="Arial"/>
        </a:defRPr>
      </a:lvl4pPr>
      <a:lvl5pPr marL="2057348" indent="-228594" algn="l" defTabSz="457189" rtl="0" eaLnBrk="1" latinLnBrk="0" hangingPunct="1">
        <a:spcBef>
          <a:spcPct val="20000"/>
        </a:spcBef>
        <a:buClr>
          <a:srgbClr val="0085CA"/>
        </a:buClr>
        <a:buFont typeface="Arial"/>
        <a:buChar char="»"/>
        <a:defRPr sz="1200" kern="1200">
          <a:solidFill>
            <a:schemeClr val="tx1"/>
          </a:solidFill>
          <a:latin typeface="Arial"/>
          <a:ea typeface="+mn-ea"/>
          <a:cs typeface="Arial"/>
        </a:defRPr>
      </a:lvl5pPr>
      <a:lvl6pPr marL="2514537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kt.ijs.si/data/Emoji_sentiment_rankin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iff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52.151.71.78/" TargetMode="External"/><Relationship Id="rId2" Type="http://schemas.openxmlformats.org/officeDocument/2006/relationships/hyperlink" Target="http://testbeforetweet.uksouth.cloudapp.azure.com/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tiff"/><Relationship Id="rId5" Type="http://schemas.openxmlformats.org/officeDocument/2006/relationships/image" Target="../media/image6.tiff"/><Relationship Id="rId4" Type="http://schemas.openxmlformats.org/officeDocument/2006/relationships/image" Target="../media/image5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FDE5129D-1C7B-1042-91E7-F5230F5FC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50950"/>
            <a:ext cx="9144000" cy="2641600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28762" y="1882451"/>
            <a:ext cx="8229600" cy="1378598"/>
          </a:xfrm>
          <a:solidFill>
            <a:schemeClr val="bg1">
              <a:alpha val="70000"/>
            </a:schemeClr>
          </a:solidFill>
        </p:spPr>
        <p:txBody>
          <a:bodyPr/>
          <a:lstStyle/>
          <a:p>
            <a:pPr algn="ctr"/>
            <a:r>
              <a:rPr lang="en-US" sz="4400" dirty="0">
                <a:latin typeface="Calibri" panose="020F0502020204030204" pitchFamily="34" charset="0"/>
                <a:cs typeface="Calibri" panose="020F0502020204030204" pitchFamily="34" charset="0"/>
              </a:rPr>
              <a:t>Attention-Based Sentiment Analysis on Social Media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Presentation of MSc Individual Project</a:t>
            </a:r>
          </a:p>
          <a:p>
            <a:endParaRPr lang="en-US" sz="16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6045635" y="219227"/>
            <a:ext cx="2641165" cy="290035"/>
          </a:xfrm>
        </p:spPr>
        <p:txBody>
          <a:bodyPr>
            <a:normAutofit/>
          </a:bodyPr>
          <a:lstStyle/>
          <a:p>
            <a:r>
              <a:rPr lang="en-US" sz="1800" dirty="0"/>
              <a:t>Zheyu YE 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6895137" y="738262"/>
            <a:ext cx="1791664" cy="238847"/>
          </a:xfrm>
        </p:spPr>
        <p:txBody>
          <a:bodyPr>
            <a:normAutofit/>
          </a:bodyPr>
          <a:lstStyle/>
          <a:p>
            <a:r>
              <a:rPr lang="en-US" sz="1400" dirty="0"/>
              <a:t>September 10 2019 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1383F1EB-4B0F-CB4F-9300-1FB0DBC39E2D}"/>
              </a:ext>
            </a:extLst>
          </p:cNvPr>
          <p:cNvSpPr txBox="1">
            <a:spLocks/>
          </p:cNvSpPr>
          <p:nvPr/>
        </p:nvSpPr>
        <p:spPr>
          <a:xfrm>
            <a:off x="6045636" y="540580"/>
            <a:ext cx="2641165" cy="290035"/>
          </a:xfrm>
          <a:prstGeom prst="rect">
            <a:avLst/>
          </a:prstGeom>
        </p:spPr>
        <p:txBody>
          <a:bodyPr vert="horz" lIns="0" tIns="0" rIns="0" bIns="0" rtlCol="0">
            <a:normAutofit fontScale="85000" lnSpcReduction="10000"/>
          </a:bodyPr>
          <a:lstStyle>
            <a:lvl1pPr marL="0" indent="0" algn="r" defTabSz="457189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None/>
              <a:defRPr sz="1000" b="1" kern="120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1pPr>
            <a:lvl2pPr marL="457189" indent="0" algn="l" defTabSz="457189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None/>
              <a:defRPr sz="1200" kern="120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2pPr>
            <a:lvl3pPr marL="914378" indent="0" algn="l" defTabSz="457189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None/>
              <a:defRPr sz="1200" kern="120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3pPr>
            <a:lvl4pPr marL="1371566" indent="0" algn="l" defTabSz="457189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None/>
              <a:defRPr sz="1200" kern="120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4pPr>
            <a:lvl5pPr marL="1828754" indent="0" algn="l" defTabSz="457189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None/>
              <a:defRPr sz="1200" kern="120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Supervised by Dr. Gopalan </a:t>
            </a:r>
            <a:r>
              <a:rPr lang="en-US" sz="1400" dirty="0" err="1"/>
              <a:t>Anandha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0583683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55820AF-D4D3-3E49-B7C7-02C45675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100"/>
            <a:ext cx="8229600" cy="380667"/>
          </a:xfrm>
        </p:spPr>
        <p:txBody>
          <a:bodyPr/>
          <a:lstStyle/>
          <a:p>
            <a:r>
              <a:rPr lang="en-US" sz="3200" dirty="0"/>
              <a:t>Data Collection and Annotation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86726-5A6D-8B4F-AB09-8C82365C1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0579"/>
            <a:ext cx="7378996" cy="762162"/>
          </a:xfrm>
        </p:spPr>
        <p:txBody>
          <a:bodyPr/>
          <a:lstStyle/>
          <a:p>
            <a:r>
              <a:rPr lang="en-US" sz="2000" dirty="0"/>
              <a:t>Insufficient Data (Especially for Emoji)</a:t>
            </a:r>
          </a:p>
          <a:p>
            <a:r>
              <a:rPr lang="en-US" sz="2000" dirty="0"/>
              <a:t>Manual Annotation (2 months 337 samples)</a:t>
            </a:r>
          </a:p>
          <a:p>
            <a:r>
              <a:rPr lang="en-US" sz="2000" dirty="0"/>
              <a:t>Automatic Annotation</a:t>
            </a:r>
          </a:p>
          <a:p>
            <a:pPr lvl="1"/>
            <a:r>
              <a:rPr lang="en-US" sz="2000" dirty="0"/>
              <a:t>VADER rule-based sentiment analysis tool</a:t>
            </a:r>
          </a:p>
          <a:p>
            <a:pPr lvl="1"/>
            <a:r>
              <a:rPr lang="en-US" sz="2000" dirty="0"/>
              <a:t>Sentiment score 0.8671 for below example</a:t>
            </a:r>
          </a:p>
          <a:p>
            <a:pPr lvl="1"/>
            <a:r>
              <a:rPr lang="en-US" sz="2000" dirty="0"/>
              <a:t>Filtering (110,659 </a:t>
            </a:r>
            <a:r>
              <a:rPr lang="en-US" altLang="zh-CN" sz="2000" dirty="0"/>
              <a:t>from</a:t>
            </a:r>
            <a:r>
              <a:rPr lang="zh-CN" altLang="en-US" sz="2000" dirty="0"/>
              <a:t> </a:t>
            </a:r>
            <a:r>
              <a:rPr lang="en-US" altLang="zh-CN" sz="2000" dirty="0"/>
              <a:t>187,600</a:t>
            </a:r>
            <a:r>
              <a:rPr lang="en-US" sz="2000" dirty="0"/>
              <a:t>)</a:t>
            </a:r>
          </a:p>
          <a:p>
            <a:pPr lvl="1"/>
            <a:r>
              <a:rPr lang="en-US" sz="2000" dirty="0"/>
              <a:t>Called Ternary Emoji (3-emoji)</a:t>
            </a:r>
          </a:p>
          <a:p>
            <a:endParaRPr lang="en-US" sz="2000" dirty="0"/>
          </a:p>
          <a:p>
            <a:endParaRPr lang="en-GB" sz="2000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EE8A2C8-7F43-A14A-81CF-F588D3AB12A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609754"/>
            <a:ext cx="9144000" cy="1028700"/>
          </a:xfrm>
          <a:prstGeom prst="rect">
            <a:avLst/>
          </a:prstGeom>
        </p:spPr>
      </p:pic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3601CE04-EEAE-0B49-AAF4-13768DBD922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926" y="497145"/>
            <a:ext cx="2132875" cy="234218"/>
          </a:xfrm>
        </p:spPr>
        <p:txBody>
          <a:bodyPr>
            <a:normAutofit/>
          </a:bodyPr>
          <a:lstStyle/>
          <a:p>
            <a:r>
              <a:rPr lang="en-US" sz="1400" dirty="0"/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3815724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2066762-7DEE-5B42-A46E-955D211DBC51}"/>
              </a:ext>
            </a:extLst>
          </p:cNvPr>
          <p:cNvGrpSpPr/>
          <p:nvPr/>
        </p:nvGrpSpPr>
        <p:grpSpPr>
          <a:xfrm>
            <a:off x="4074096" y="780767"/>
            <a:ext cx="5069904" cy="3569028"/>
            <a:chOff x="3961476" y="1073426"/>
            <a:chExt cx="4578654" cy="322320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55D6CD86-788B-DD47-B6B4-AD67C071AA8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961476" y="1073426"/>
              <a:ext cx="4416823" cy="2669208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D19C1A3-2792-4A43-826A-C4DE51E05845}"/>
                </a:ext>
              </a:extLst>
            </p:cNvPr>
            <p:cNvSpPr/>
            <p:nvPr/>
          </p:nvSpPr>
          <p:spPr>
            <a:xfrm>
              <a:off x="3961476" y="3742634"/>
              <a:ext cx="4578654" cy="5539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dirty="0">
                  <a:solidFill>
                    <a:srgbClr val="333333"/>
                  </a:solidFill>
                  <a:latin typeface="Helvetica Neue" panose="02000503000000020004" pitchFamily="2" charset="0"/>
                </a:rPr>
                <a:t>Emoji Sentiment Ranking</a:t>
              </a:r>
              <a:r>
                <a:rPr lang="zh-CN" altLang="en-US" dirty="0">
                  <a:solidFill>
                    <a:srgbClr val="333333"/>
                  </a:solidFill>
                  <a:latin typeface="Helvetica Neue" panose="02000503000000020004" pitchFamily="2" charset="0"/>
                </a:rPr>
                <a:t> </a:t>
              </a:r>
              <a:r>
                <a:rPr lang="en-US" altLang="zh-CN" dirty="0">
                  <a:solidFill>
                    <a:srgbClr val="333333"/>
                  </a:solidFill>
                  <a:latin typeface="Helvetica Neue" panose="02000503000000020004" pitchFamily="2" charset="0"/>
                </a:rPr>
                <a:t>[5]</a:t>
              </a:r>
              <a:endParaRPr lang="en-US" dirty="0"/>
            </a:p>
            <a:p>
              <a:pPr algn="ctr"/>
              <a:r>
                <a:rPr lang="en-US" sz="1200" dirty="0">
                  <a:solidFill>
                    <a:srgbClr val="9D9D9D"/>
                  </a:solidFill>
                </a:rPr>
                <a:t>(</a:t>
              </a:r>
              <a:r>
                <a:rPr lang="en-GB" sz="1200" dirty="0">
                  <a:hlinkClick r:id="rId3"/>
                </a:rPr>
                <a:t>http://kt.ijs.si/data/Emoji_sentiment_ranking/</a:t>
              </a:r>
              <a:r>
                <a:rPr lang="en-GB" sz="1200" dirty="0">
                  <a:solidFill>
                    <a:srgbClr val="9D9D9D"/>
                  </a:solidFill>
                </a:rPr>
                <a:t>) </a:t>
              </a:r>
              <a:endParaRPr lang="en-GB" dirty="0">
                <a:solidFill>
                  <a:srgbClr val="9D9D9D"/>
                </a:solidFill>
              </a:endParaRPr>
            </a:p>
          </p:txBody>
        </p:sp>
      </p:grpSp>
      <p:sp>
        <p:nvSpPr>
          <p:cNvPr id="11" name="Title 1">
            <a:extLst>
              <a:ext uri="{FF2B5EF4-FFF2-40B4-BE49-F238E27FC236}">
                <a16:creationId xmlns:a16="http://schemas.microsoft.com/office/drawing/2014/main" id="{D55820AF-D4D3-3E49-B7C7-02C45675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100"/>
            <a:ext cx="8229600" cy="380667"/>
          </a:xfrm>
        </p:spPr>
        <p:txBody>
          <a:bodyPr/>
          <a:lstStyle/>
          <a:p>
            <a:r>
              <a:rPr lang="en-US" sz="3200" dirty="0"/>
              <a:t>Emojis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0ACF939C-ADA5-5442-AEB2-655BC6908F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0579"/>
            <a:ext cx="3789012" cy="836956"/>
          </a:xfrm>
        </p:spPr>
        <p:txBody>
          <a:bodyPr/>
          <a:lstStyle/>
          <a:p>
            <a:r>
              <a:rPr lang="en-US" sz="2000" dirty="0"/>
              <a:t>Keep top 55 Emojis</a:t>
            </a:r>
          </a:p>
          <a:p>
            <a:r>
              <a:rPr lang="en-GB" sz="2000" dirty="0"/>
              <a:t>Translate the rest to the text</a:t>
            </a:r>
          </a:p>
          <a:p>
            <a:pPr lvl="1"/>
            <a:r>
              <a:rPr lang="en-GB" sz="2000" dirty="0"/>
              <a:t>e.g. 🏠 for ‘house’</a:t>
            </a:r>
          </a:p>
          <a:p>
            <a:pPr lvl="1"/>
            <a:r>
              <a:rPr lang="en-GB" sz="2000" dirty="0"/>
              <a:t>Express more contextual meaning instead of emotional</a:t>
            </a:r>
          </a:p>
          <a:p>
            <a:r>
              <a:rPr lang="en-GB" sz="2000" dirty="0"/>
              <a:t>Added to Embedding Vocabulary </a:t>
            </a:r>
          </a:p>
          <a:p>
            <a:pPr lvl="1"/>
            <a:r>
              <a:rPr lang="en-GB" sz="2000" dirty="0"/>
              <a:t>avoiding to be identiﬁed as UNKOWN</a:t>
            </a:r>
          </a:p>
          <a:p>
            <a:endParaRPr lang="en-GB" sz="2000" dirty="0"/>
          </a:p>
        </p:txBody>
      </p: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FEAB0FBC-FEF5-644E-94E7-936923645A0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926" y="497145"/>
            <a:ext cx="2132875" cy="234218"/>
          </a:xfrm>
        </p:spPr>
        <p:txBody>
          <a:bodyPr>
            <a:normAutofit/>
          </a:bodyPr>
          <a:lstStyle/>
          <a:p>
            <a:r>
              <a:rPr lang="en-US" sz="1400" dirty="0"/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29976869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55820AF-D4D3-3E49-B7C7-02C45675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100"/>
            <a:ext cx="8229600" cy="380667"/>
          </a:xfrm>
        </p:spPr>
        <p:txBody>
          <a:bodyPr/>
          <a:lstStyle/>
          <a:p>
            <a:r>
              <a:rPr lang="en-US" sz="3200" dirty="0"/>
              <a:t>Emoticons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E0A852FD-B570-2749-8296-EA3CA2C618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6848" y="2441288"/>
            <a:ext cx="6210300" cy="2540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1C169AC-0D40-2B4B-9CCA-9512E1AA429F}"/>
              </a:ext>
            </a:extLst>
          </p:cNvPr>
          <p:cNvSpPr/>
          <p:nvPr/>
        </p:nvSpPr>
        <p:spPr>
          <a:xfrm>
            <a:off x="3481796" y="4842789"/>
            <a:ext cx="218040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Mapping list for 72 emoticons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04691FBE-C820-054F-A5FA-30C1F7F139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199" y="970579"/>
            <a:ext cx="7812157" cy="1193712"/>
          </a:xfrm>
        </p:spPr>
        <p:txBody>
          <a:bodyPr/>
          <a:lstStyle/>
          <a:p>
            <a:r>
              <a:rPr lang="en-US" sz="2000" dirty="0">
                <a:sym typeface="Wingdings" pitchFamily="2" charset="2"/>
              </a:rPr>
              <a:t> </a:t>
            </a:r>
            <a:r>
              <a:rPr lang="en-US" sz="2000" dirty="0"/>
              <a:t>Happy Emoticon </a:t>
            </a:r>
            <a:r>
              <a:rPr lang="en-US" sz="2000" dirty="0">
                <a:sym typeface="Wingdings" pitchFamily="2" charset="2"/>
              </a:rPr>
              <a:t>:)</a:t>
            </a:r>
          </a:p>
          <a:p>
            <a:r>
              <a:rPr lang="en-US" sz="2000" dirty="0">
                <a:sym typeface="Wingdings" pitchFamily="2" charset="2"/>
              </a:rPr>
              <a:t> Sad Emoticon :( </a:t>
            </a:r>
          </a:p>
          <a:p>
            <a:r>
              <a:rPr lang="en-GB" sz="2000" dirty="0"/>
              <a:t>avoiding character segmentation like ‘:’ + ‘)’</a:t>
            </a:r>
            <a:endParaRPr lang="en-US" sz="2000" dirty="0"/>
          </a:p>
          <a:p>
            <a:r>
              <a:rPr lang="en-US" sz="2000" dirty="0"/>
              <a:t>Map to two Emoticons, then remove other characters</a:t>
            </a:r>
            <a:endParaRPr lang="en-GB" sz="2000" dirty="0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0602CBCA-CB10-D446-84D0-3CA3FF193A3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926" y="497145"/>
            <a:ext cx="2132875" cy="234218"/>
          </a:xfrm>
        </p:spPr>
        <p:txBody>
          <a:bodyPr>
            <a:normAutofit/>
          </a:bodyPr>
          <a:lstStyle/>
          <a:p>
            <a:r>
              <a:rPr lang="en-US" sz="1400" dirty="0"/>
              <a:t>11</a:t>
            </a:r>
          </a:p>
        </p:txBody>
      </p:sp>
    </p:spTree>
    <p:extLst>
      <p:ext uri="{BB962C8B-B14F-4D97-AF65-F5344CB8AC3E}">
        <p14:creationId xmlns:p14="http://schemas.microsoft.com/office/powerpoint/2010/main" val="20001804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55820AF-D4D3-3E49-B7C7-02C45675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100"/>
            <a:ext cx="8229600" cy="380667"/>
          </a:xfrm>
        </p:spPr>
        <p:txBody>
          <a:bodyPr/>
          <a:lstStyle/>
          <a:p>
            <a:r>
              <a:rPr lang="en-US" sz="3200" dirty="0"/>
              <a:t>Experiments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8302B7F-9CAC-C04A-9492-B4212A0C2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8953" y="1590813"/>
            <a:ext cx="3937000" cy="21209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0E70E6E-7436-0C40-B938-EF6E0280EC79}"/>
              </a:ext>
            </a:extLst>
          </p:cNvPr>
          <p:cNvSpPr txBox="1"/>
          <p:nvPr/>
        </p:nvSpPr>
        <p:spPr>
          <a:xfrm>
            <a:off x="5796859" y="3706191"/>
            <a:ext cx="26821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Model performance on</a:t>
            </a:r>
            <a:r>
              <a:rPr lang="zh-CN" altLang="en-US" sz="1200" dirty="0"/>
              <a:t> </a:t>
            </a:r>
            <a:r>
              <a:rPr lang="en-US" altLang="zh-CN" sz="1200" dirty="0"/>
              <a:t>sentiment140</a:t>
            </a:r>
            <a:endParaRPr lang="en-GB" sz="1200" dirty="0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9B2F5E4-FF86-BC48-AFE0-3E00D135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06074"/>
            <a:ext cx="7378996" cy="762162"/>
          </a:xfrm>
        </p:spPr>
        <p:txBody>
          <a:bodyPr/>
          <a:lstStyle/>
          <a:p>
            <a:r>
              <a:rPr lang="en-US" sz="2000" dirty="0"/>
              <a:t>Sentiment</a:t>
            </a:r>
            <a:r>
              <a:rPr lang="en-US" altLang="zh-CN" sz="2000" dirty="0"/>
              <a:t>140 (plain text)</a:t>
            </a:r>
            <a:endParaRPr lang="en-GB" altLang="zh-CN" sz="2000" dirty="0"/>
          </a:p>
          <a:p>
            <a:pPr lvl="1"/>
            <a:r>
              <a:rPr lang="en-US" altLang="zh-CN" sz="2000" dirty="0"/>
              <a:t>A</a:t>
            </a:r>
            <a:r>
              <a:rPr lang="zh-CN" altLang="en-US" sz="2000" dirty="0"/>
              <a:t> </a:t>
            </a:r>
            <a:r>
              <a:rPr lang="en-US" altLang="zh-CN" sz="2000" dirty="0"/>
              <a:t>dataset</a:t>
            </a:r>
            <a:r>
              <a:rPr lang="zh-CN" altLang="en-US" sz="2000" dirty="0"/>
              <a:t> </a:t>
            </a:r>
            <a:r>
              <a:rPr lang="en-US" altLang="zh-CN" sz="2000" dirty="0"/>
              <a:t>with 1.6M tweets</a:t>
            </a:r>
          </a:p>
          <a:p>
            <a:pPr lvl="1"/>
            <a:r>
              <a:rPr lang="en-US" sz="2000" dirty="0"/>
              <a:t>Got 78.20% accuracy</a:t>
            </a:r>
          </a:p>
          <a:p>
            <a:pPr lvl="1"/>
            <a:r>
              <a:rPr lang="en-US" sz="2000" dirty="0"/>
              <a:t>Hard to train, 8 hours for 1 epoch</a:t>
            </a:r>
          </a:p>
          <a:p>
            <a:pPr lvl="1"/>
            <a:r>
              <a:rPr lang="en-US" sz="2000" dirty="0"/>
              <a:t>Better results on only 10% data</a:t>
            </a:r>
          </a:p>
          <a:p>
            <a:endParaRPr lang="en-GB" sz="2000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8C5B42E-4E20-E843-A8F5-6D5A9D62E08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926" y="497145"/>
            <a:ext cx="2132875" cy="234218"/>
          </a:xfrm>
        </p:spPr>
        <p:txBody>
          <a:bodyPr>
            <a:normAutofit/>
          </a:bodyPr>
          <a:lstStyle/>
          <a:p>
            <a:r>
              <a:rPr lang="en-US" sz="14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41039213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Title 1">
            <a:extLst>
              <a:ext uri="{FF2B5EF4-FFF2-40B4-BE49-F238E27FC236}">
                <a16:creationId xmlns:a16="http://schemas.microsoft.com/office/drawing/2014/main" id="{D55820AF-D4D3-3E49-B7C7-02C45675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100"/>
            <a:ext cx="8229600" cy="380667"/>
          </a:xfrm>
        </p:spPr>
        <p:txBody>
          <a:bodyPr/>
          <a:lstStyle/>
          <a:p>
            <a:r>
              <a:rPr lang="en-US" sz="3200" dirty="0"/>
              <a:t>Experiments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9B2F5E4-FF86-BC48-AFE0-3E00D135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0236"/>
            <a:ext cx="8497957" cy="762162"/>
          </a:xfrm>
        </p:spPr>
        <p:txBody>
          <a:bodyPr/>
          <a:lstStyle/>
          <a:p>
            <a:r>
              <a:rPr lang="en-US" sz="2000" dirty="0"/>
              <a:t>Ternary Emoji (only consider plain text)</a:t>
            </a:r>
          </a:p>
          <a:p>
            <a:pPr lvl="1"/>
            <a:r>
              <a:rPr lang="en-US" sz="2000" dirty="0"/>
              <a:t>Similar result for linear classify and CNN classify</a:t>
            </a:r>
          </a:p>
          <a:p>
            <a:pPr lvl="1"/>
            <a:r>
              <a:rPr lang="en-US" sz="2000" dirty="0"/>
              <a:t>Frozen the features </a:t>
            </a:r>
            <a:r>
              <a:rPr lang="en-GB" sz="2000" dirty="0"/>
              <a:t>extractor (Transformer Encoders)</a:t>
            </a:r>
            <a:r>
              <a:rPr lang="en-US" sz="2000" dirty="0"/>
              <a:t>, only fine-tune the classify, got </a:t>
            </a:r>
            <a:r>
              <a:rPr lang="en-GB" sz="2000" dirty="0"/>
              <a:t>mediocre performance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CBA904-DD16-AE4E-BF03-9E93C34646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78" y="2808164"/>
            <a:ext cx="7188200" cy="15748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E4E6223-57E8-694A-8F4A-9D780876FC3C}"/>
              </a:ext>
            </a:extLst>
          </p:cNvPr>
          <p:cNvSpPr/>
          <p:nvPr/>
        </p:nvSpPr>
        <p:spPr>
          <a:xfrm>
            <a:off x="3300985" y="4382964"/>
            <a:ext cx="2810385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200" dirty="0"/>
              <a:t>Model performance on 3-emoji dataset</a:t>
            </a:r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DB1AF813-ED17-004A-8322-AB6416ECDB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926" y="497145"/>
            <a:ext cx="2132875" cy="234218"/>
          </a:xfrm>
        </p:spPr>
        <p:txBody>
          <a:bodyPr>
            <a:normAutofit/>
          </a:bodyPr>
          <a:lstStyle/>
          <a:p>
            <a:r>
              <a:rPr lang="en-US" sz="1400" dirty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3037696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Title 1">
            <a:extLst>
              <a:ext uri="{FF2B5EF4-FFF2-40B4-BE49-F238E27FC236}">
                <a16:creationId xmlns:a16="http://schemas.microsoft.com/office/drawing/2014/main" id="{D55820AF-D4D3-3E49-B7C7-02C45675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100"/>
            <a:ext cx="8229600" cy="380667"/>
          </a:xfrm>
        </p:spPr>
        <p:txBody>
          <a:bodyPr/>
          <a:lstStyle/>
          <a:p>
            <a:r>
              <a:rPr lang="en-US" sz="3200" dirty="0"/>
              <a:t>Experiments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9B2F5E4-FF86-BC48-AFE0-3E00D135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00236"/>
            <a:ext cx="8497957" cy="762162"/>
          </a:xfrm>
        </p:spPr>
        <p:txBody>
          <a:bodyPr/>
          <a:lstStyle/>
          <a:p>
            <a:r>
              <a:rPr lang="en-US" sz="2000" dirty="0"/>
              <a:t>Emoji Attended Model  on Ternary Emoji </a:t>
            </a:r>
          </a:p>
          <a:p>
            <a:pPr marL="457188" lvl="1" indent="0">
              <a:buNone/>
            </a:pPr>
            <a:r>
              <a:rPr lang="en-US" sz="2000" dirty="0"/>
              <a:t>(using emoji as additional information)</a:t>
            </a:r>
          </a:p>
          <a:p>
            <a:pPr lvl="1"/>
            <a:r>
              <a:rPr lang="en-US" sz="2000" dirty="0"/>
              <a:t>No more improvement</a:t>
            </a:r>
          </a:p>
          <a:p>
            <a:pPr lvl="1"/>
            <a:r>
              <a:rPr lang="en-US" sz="2000" dirty="0"/>
              <a:t>The reason might be the text embedding is pre-trained on multiple large corpora, while the emoji embedding are random </a:t>
            </a:r>
            <a:r>
              <a:rPr lang="en-GB" sz="2000" dirty="0"/>
              <a:t>initialized</a:t>
            </a:r>
          </a:p>
          <a:p>
            <a:pPr lvl="1"/>
            <a:r>
              <a:rPr lang="en-GB" sz="2000" dirty="0"/>
              <a:t>Create a dataset to feed the emoji, simulate its probability distribution in the real scene according to the emojis occurrences</a:t>
            </a:r>
          </a:p>
          <a:p>
            <a:pPr lvl="1"/>
            <a:r>
              <a:rPr lang="en-GB" sz="2000" dirty="0"/>
              <a:t>Pre-training for emoji embedding</a:t>
            </a: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2A9BEC25-54FB-AA4A-A537-78751DC7BF6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926" y="497145"/>
            <a:ext cx="2132875" cy="234218"/>
          </a:xfrm>
        </p:spPr>
        <p:txBody>
          <a:bodyPr>
            <a:normAutofit/>
          </a:bodyPr>
          <a:lstStyle/>
          <a:p>
            <a:r>
              <a:rPr lang="en-US" sz="1400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40449259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>
            <a:extLst>
              <a:ext uri="{FF2B5EF4-FFF2-40B4-BE49-F238E27FC236}">
                <a16:creationId xmlns:a16="http://schemas.microsoft.com/office/drawing/2014/main" id="{863F863F-C863-354C-8A69-7F9B16290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1662" y="2711960"/>
            <a:ext cx="3267227" cy="216000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A1E2AAF-576B-7547-8AAC-DA2660BCD4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59018" y="2711960"/>
            <a:ext cx="3281013" cy="2160000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A90987B-DE23-C74C-B57C-BACD0E4751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61662" y="264056"/>
            <a:ext cx="3267227" cy="216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EE1F71CC-9BF8-1641-9CE5-BB377E89CB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59017" y="264056"/>
            <a:ext cx="3281013" cy="2160000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9095BE-39B1-5B48-AF06-A242FBE09E53}"/>
              </a:ext>
            </a:extLst>
          </p:cNvPr>
          <p:cNvSpPr txBox="1"/>
          <p:nvPr/>
        </p:nvSpPr>
        <p:spPr>
          <a:xfrm>
            <a:off x="6271590" y="2424056"/>
            <a:ext cx="116179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EA-BERT loss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355DB21-EB11-C64D-B266-37FDE113E26D}"/>
              </a:ext>
            </a:extLst>
          </p:cNvPr>
          <p:cNvSpPr txBox="1"/>
          <p:nvPr/>
        </p:nvSpPr>
        <p:spPr>
          <a:xfrm>
            <a:off x="6251711" y="4871960"/>
            <a:ext cx="12563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FEA-BERT loss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C197CFE-D39E-EE4E-A4BC-C6F7E955ACF4}"/>
              </a:ext>
            </a:extLst>
          </p:cNvPr>
          <p:cNvSpPr txBox="1"/>
          <p:nvPr/>
        </p:nvSpPr>
        <p:spPr>
          <a:xfrm>
            <a:off x="2577547" y="2424056"/>
            <a:ext cx="134132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EA-BERT results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4F333F9-6BF9-2749-850C-68276365F17A}"/>
              </a:ext>
            </a:extLst>
          </p:cNvPr>
          <p:cNvSpPr txBox="1"/>
          <p:nvPr/>
        </p:nvSpPr>
        <p:spPr>
          <a:xfrm>
            <a:off x="2577546" y="4882865"/>
            <a:ext cx="143590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FEA-BERT results</a:t>
            </a:r>
          </a:p>
        </p:txBody>
      </p:sp>
      <p:sp>
        <p:nvSpPr>
          <p:cNvPr id="29" name="Text Placeholder 3">
            <a:extLst>
              <a:ext uri="{FF2B5EF4-FFF2-40B4-BE49-F238E27FC236}">
                <a16:creationId xmlns:a16="http://schemas.microsoft.com/office/drawing/2014/main" id="{FA4BAF31-A6D1-1749-998C-D111601789D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926" y="497145"/>
            <a:ext cx="2132875" cy="234218"/>
          </a:xfrm>
        </p:spPr>
        <p:txBody>
          <a:bodyPr>
            <a:normAutofit/>
          </a:bodyPr>
          <a:lstStyle/>
          <a:p>
            <a:r>
              <a:rPr lang="en-US" sz="1400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9362386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55820AF-D4D3-3E49-B7C7-02C45675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100"/>
            <a:ext cx="8229600" cy="380667"/>
          </a:xfrm>
        </p:spPr>
        <p:txBody>
          <a:bodyPr/>
          <a:lstStyle/>
          <a:p>
            <a:r>
              <a:rPr lang="en-GB" dirty="0"/>
              <a:t>Training on Emoji-</a:t>
            </a:r>
            <a:r>
              <a:rPr lang="en-GB" dirty="0" err="1"/>
              <a:t>Feeded</a:t>
            </a:r>
            <a:r>
              <a:rPr lang="en-GB" dirty="0"/>
              <a:t> Dataset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9B2F5E4-FF86-BC48-AFE0-3E00D135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9422"/>
            <a:ext cx="7378996" cy="762162"/>
          </a:xfrm>
        </p:spPr>
        <p:txBody>
          <a:bodyPr/>
          <a:lstStyle/>
          <a:p>
            <a:r>
              <a:rPr lang="en-US" sz="2000" dirty="0"/>
              <a:t>After feeding</a:t>
            </a:r>
            <a:endParaRPr lang="en-GB" sz="2000" dirty="0"/>
          </a:p>
          <a:p>
            <a:pPr lvl="1"/>
            <a:r>
              <a:rPr lang="en-GB" sz="2000" dirty="0"/>
              <a:t>Got 6% improvement on test set</a:t>
            </a:r>
          </a:p>
          <a:p>
            <a:pPr lvl="1"/>
            <a:r>
              <a:rPr lang="en-GB" sz="2000" dirty="0"/>
              <a:t>Deploy this model on our web application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F3B7563F-5B51-CC42-AE0F-DA5F92080AC2}"/>
              </a:ext>
            </a:extLst>
          </p:cNvPr>
          <p:cNvGrpSpPr/>
          <p:nvPr/>
        </p:nvGrpSpPr>
        <p:grpSpPr>
          <a:xfrm>
            <a:off x="1355311" y="2300239"/>
            <a:ext cx="6433378" cy="2408598"/>
            <a:chOff x="1402818" y="2538017"/>
            <a:chExt cx="6433378" cy="240859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60E31F5-7537-B744-A9A0-B12C6E2D5129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2818" y="2538017"/>
              <a:ext cx="6433378" cy="2131599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927B68B7-0141-2647-BB47-F80CFFCA7A7A}"/>
                </a:ext>
              </a:extLst>
            </p:cNvPr>
            <p:cNvSpPr/>
            <p:nvPr/>
          </p:nvSpPr>
          <p:spPr>
            <a:xfrm>
              <a:off x="2333507" y="4669616"/>
              <a:ext cx="4572000" cy="276999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r>
                <a:rPr lang="en-GB" sz="1200" dirty="0">
                  <a:solidFill>
                    <a:srgbClr val="000000"/>
                  </a:solidFill>
                  <a:latin typeface="Helvetica" pitchFamily="2" charset="0"/>
                </a:rPr>
                <a:t>Comparison of Emoji attended model and its feeding vision.</a:t>
              </a:r>
            </a:p>
          </p:txBody>
        </p:sp>
      </p:grp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363AF59D-DE17-B840-A93F-7664B1C228D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926" y="497145"/>
            <a:ext cx="2132875" cy="234218"/>
          </a:xfrm>
        </p:spPr>
        <p:txBody>
          <a:bodyPr>
            <a:normAutofit/>
          </a:bodyPr>
          <a:lstStyle/>
          <a:p>
            <a:r>
              <a:rPr lang="en-US" sz="1400" dirty="0"/>
              <a:t>16</a:t>
            </a:r>
          </a:p>
        </p:txBody>
      </p:sp>
    </p:spTree>
    <p:extLst>
      <p:ext uri="{BB962C8B-B14F-4D97-AF65-F5344CB8AC3E}">
        <p14:creationId xmlns:p14="http://schemas.microsoft.com/office/powerpoint/2010/main" val="220650043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55820AF-D4D3-3E49-B7C7-02C45675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100"/>
            <a:ext cx="8229600" cy="380667"/>
          </a:xfrm>
        </p:spPr>
        <p:txBody>
          <a:bodyPr/>
          <a:lstStyle/>
          <a:p>
            <a:r>
              <a:rPr lang="en-US" sz="3200" dirty="0"/>
              <a:t>Attention Visualization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6311B5C-4188-8545-B24E-D86585E0D3B4}"/>
              </a:ext>
            </a:extLst>
          </p:cNvPr>
          <p:cNvGrpSpPr/>
          <p:nvPr/>
        </p:nvGrpSpPr>
        <p:grpSpPr>
          <a:xfrm>
            <a:off x="4753641" y="1292086"/>
            <a:ext cx="3933159" cy="3292421"/>
            <a:chOff x="638841" y="1411356"/>
            <a:chExt cx="3933159" cy="3292421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83AD302-F0A0-3645-81B8-1C3F3A19E7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38841" y="1411356"/>
              <a:ext cx="3933159" cy="3015422"/>
            </a:xfrm>
            <a:prstGeom prst="rect">
              <a:avLst/>
            </a:prstGeom>
          </p:spPr>
        </p:pic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F81A5B-A5E3-1A43-85A3-33ED88A2B016}"/>
                </a:ext>
              </a:extLst>
            </p:cNvPr>
            <p:cNvSpPr/>
            <p:nvPr/>
          </p:nvSpPr>
          <p:spPr>
            <a:xfrm>
              <a:off x="1843833" y="4426778"/>
              <a:ext cx="1523174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/>
                <a:t>Positive word “love”</a:t>
              </a:r>
            </a:p>
          </p:txBody>
        </p:sp>
      </p:grpSp>
      <p:sp>
        <p:nvSpPr>
          <p:cNvPr id="14" name="Text Placeholder 3">
            <a:extLst>
              <a:ext uri="{FF2B5EF4-FFF2-40B4-BE49-F238E27FC236}">
                <a16:creationId xmlns:a16="http://schemas.microsoft.com/office/drawing/2014/main" id="{CF91BCE3-2077-9042-B0F7-38282AAFD89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926" y="497145"/>
            <a:ext cx="2132875" cy="234218"/>
          </a:xfrm>
        </p:spPr>
        <p:txBody>
          <a:bodyPr>
            <a:normAutofit/>
          </a:bodyPr>
          <a:lstStyle/>
          <a:p>
            <a:r>
              <a:rPr lang="en-US" sz="1400" dirty="0"/>
              <a:t>17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457EC8F2-71AD-4044-A9BD-F3D03606E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9422"/>
            <a:ext cx="4661452" cy="762162"/>
          </a:xfrm>
        </p:spPr>
        <p:txBody>
          <a:bodyPr/>
          <a:lstStyle/>
          <a:p>
            <a:r>
              <a:rPr lang="en-US" sz="2000" dirty="0"/>
              <a:t>Attention Mechanism</a:t>
            </a:r>
            <a:endParaRPr lang="en-GB" sz="2000" dirty="0"/>
          </a:p>
          <a:p>
            <a:pPr lvl="1"/>
            <a:r>
              <a:rPr lang="en-GB" sz="2000" dirty="0"/>
              <a:t>Grab key information </a:t>
            </a:r>
          </a:p>
          <a:p>
            <a:pPr lvl="1"/>
            <a:r>
              <a:rPr lang="en-GB" sz="2000" dirty="0"/>
              <a:t>Contextual Semantics</a:t>
            </a:r>
          </a:p>
          <a:p>
            <a:r>
              <a:rPr lang="en-GB" sz="2000" dirty="0"/>
              <a:t>Tends to fail on “NOT”</a:t>
            </a:r>
          </a:p>
        </p:txBody>
      </p:sp>
    </p:spTree>
    <p:extLst>
      <p:ext uri="{BB962C8B-B14F-4D97-AF65-F5344CB8AC3E}">
        <p14:creationId xmlns:p14="http://schemas.microsoft.com/office/powerpoint/2010/main" val="31001532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55820AF-D4D3-3E49-B7C7-02C45675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100"/>
            <a:ext cx="8229600" cy="380667"/>
          </a:xfrm>
        </p:spPr>
        <p:txBody>
          <a:bodyPr/>
          <a:lstStyle/>
          <a:p>
            <a:r>
              <a:rPr lang="en-US" sz="3200" dirty="0"/>
              <a:t>Conclusion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9B2F5E4-FF86-BC48-AFE0-3E00D135A4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59422"/>
            <a:ext cx="7378996" cy="762162"/>
          </a:xfrm>
        </p:spPr>
        <p:txBody>
          <a:bodyPr/>
          <a:lstStyle/>
          <a:p>
            <a:r>
              <a:rPr lang="en-GB" sz="2000" dirty="0"/>
              <a:t>Not good as exception</a:t>
            </a:r>
          </a:p>
          <a:p>
            <a:r>
              <a:rPr lang="en-GB" sz="2000" dirty="0"/>
              <a:t>Cannot deal with n</a:t>
            </a:r>
            <a:r>
              <a:rPr lang="en-GB" dirty="0"/>
              <a:t>egation i.e. “NOT”</a:t>
            </a:r>
            <a:endParaRPr lang="en-GB" sz="2000" dirty="0"/>
          </a:p>
          <a:p>
            <a:r>
              <a:rPr lang="en-GB" sz="2000" dirty="0"/>
              <a:t>Time and computational power constraints </a:t>
            </a:r>
          </a:p>
          <a:p>
            <a:pPr lvl="1"/>
            <a:r>
              <a:rPr lang="en-GB" sz="2000" dirty="0"/>
              <a:t>Converge after 20</a:t>
            </a:r>
            <a:r>
              <a:rPr lang="zh-CN" altLang="en-US" sz="2000" dirty="0"/>
              <a:t> </a:t>
            </a:r>
            <a:r>
              <a:rPr lang="en-GB" sz="2000" dirty="0"/>
              <a:t>hours on 4 GPUs (1200 ponds a month)</a:t>
            </a:r>
          </a:p>
          <a:p>
            <a:r>
              <a:rPr lang="en-GB" sz="2000" dirty="0"/>
              <a:t>Insufficient data</a:t>
            </a:r>
          </a:p>
          <a:p>
            <a:pPr lvl="1"/>
            <a:r>
              <a:rPr lang="en-GB" sz="2000" dirty="0"/>
              <a:t>Lacking for emoji</a:t>
            </a:r>
          </a:p>
          <a:p>
            <a:pPr lvl="1"/>
            <a:r>
              <a:rPr lang="en-GB" sz="2000" dirty="0"/>
              <a:t>Training data from automatic annotation instead of human</a:t>
            </a:r>
          </a:p>
          <a:p>
            <a:pPr marL="457188" lvl="1" indent="0">
              <a:buNone/>
            </a:pPr>
            <a:endParaRPr lang="en-GB" sz="2000" dirty="0"/>
          </a:p>
          <a:p>
            <a:pPr lvl="1"/>
            <a:endParaRPr lang="en-GB" sz="2000" dirty="0"/>
          </a:p>
          <a:p>
            <a:pPr lvl="1"/>
            <a:endParaRPr lang="en-GB" sz="2000" dirty="0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8E0016F9-1C3A-BE4B-B2C1-A668599CC4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926" y="497145"/>
            <a:ext cx="2132875" cy="234218"/>
          </a:xfrm>
        </p:spPr>
        <p:txBody>
          <a:bodyPr>
            <a:normAutofit/>
          </a:bodyPr>
          <a:lstStyle/>
          <a:p>
            <a:r>
              <a:rPr lang="en-US" sz="1400" dirty="0"/>
              <a:t>18</a:t>
            </a:r>
          </a:p>
        </p:txBody>
      </p:sp>
    </p:spTree>
    <p:extLst>
      <p:ext uri="{BB962C8B-B14F-4D97-AF65-F5344CB8AC3E}">
        <p14:creationId xmlns:p14="http://schemas.microsoft.com/office/powerpoint/2010/main" val="7068331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79A44B7-FB46-6047-84E8-57035C598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09" y="1130242"/>
            <a:ext cx="8229600" cy="2613435"/>
          </a:xfrm>
        </p:spPr>
        <p:txBody>
          <a:bodyPr/>
          <a:lstStyle/>
          <a:p>
            <a:r>
              <a:rPr lang="en-US" sz="2800" dirty="0"/>
              <a:t>Problem</a:t>
            </a:r>
          </a:p>
          <a:p>
            <a:r>
              <a:rPr lang="en-US" sz="2800" dirty="0"/>
              <a:t>Proposal</a:t>
            </a:r>
          </a:p>
          <a:p>
            <a:r>
              <a:rPr lang="en-US" sz="2800" dirty="0"/>
              <a:t>Data Collection </a:t>
            </a:r>
          </a:p>
          <a:p>
            <a:r>
              <a:rPr lang="en-US" sz="2800" dirty="0"/>
              <a:t>Experiments</a:t>
            </a:r>
          </a:p>
          <a:p>
            <a:r>
              <a:rPr lang="en-US" sz="2800" dirty="0"/>
              <a:t>Results</a:t>
            </a:r>
          </a:p>
          <a:p>
            <a:r>
              <a:rPr lang="en-US" sz="2800" dirty="0"/>
              <a:t>Conclusions</a:t>
            </a:r>
            <a:endParaRPr lang="en-GB" sz="3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100"/>
            <a:ext cx="8229600" cy="380667"/>
          </a:xfrm>
        </p:spPr>
        <p:txBody>
          <a:bodyPr/>
          <a:lstStyle/>
          <a:p>
            <a:r>
              <a:rPr lang="en-US" dirty="0"/>
              <a:t>Content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400"/>
              <a:t>2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5E46850-EDC3-EA46-AF6F-8FFF05D058F6}"/>
              </a:ext>
            </a:extLst>
          </p:cNvPr>
          <p:cNvGrpSpPr/>
          <p:nvPr/>
        </p:nvGrpSpPr>
        <p:grpSpPr>
          <a:xfrm>
            <a:off x="3347499" y="324543"/>
            <a:ext cx="4764765" cy="4425914"/>
            <a:chOff x="3633746" y="590433"/>
            <a:chExt cx="4478518" cy="416002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81D1937D-111F-744C-9A42-4617A8D21A0F}"/>
                </a:ext>
              </a:extLst>
            </p:cNvPr>
            <p:cNvSpPr/>
            <p:nvPr/>
          </p:nvSpPr>
          <p:spPr>
            <a:xfrm>
              <a:off x="3808676" y="4011793"/>
              <a:ext cx="43035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dirty="0"/>
                <a:t>Test Before Tweet</a:t>
              </a:r>
            </a:p>
            <a:p>
              <a:pPr algn="ctr"/>
              <a:r>
                <a:rPr lang="en-US" sz="1200" dirty="0">
                  <a:solidFill>
                    <a:srgbClr val="9D9D9D"/>
                  </a:solidFill>
                </a:rPr>
                <a:t>(</a:t>
              </a:r>
              <a:r>
                <a:rPr lang="en-GB" sz="1200" dirty="0">
                  <a:hlinkClick r:id="rId2"/>
                </a:rPr>
                <a:t>http://testbeforetweet.uksouth.cloudapp.azure.com/</a:t>
              </a:r>
              <a:endParaRPr lang="en-GB" sz="1200" dirty="0"/>
            </a:p>
            <a:p>
              <a:pPr algn="ctr"/>
              <a:r>
                <a:rPr lang="en-GB" sz="1200" dirty="0"/>
                <a:t> or </a:t>
              </a:r>
              <a:r>
                <a:rPr lang="en-GB" sz="1200" dirty="0">
                  <a:hlinkClick r:id="rId3"/>
                </a:rPr>
                <a:t>http://52.151.71.78</a:t>
              </a:r>
              <a:r>
                <a:rPr lang="en-GB" sz="1200" dirty="0">
                  <a:solidFill>
                    <a:srgbClr val="9D9D9D"/>
                  </a:solidFill>
                </a:rPr>
                <a:t>) </a:t>
              </a:r>
              <a:endParaRPr lang="en-GB" dirty="0">
                <a:solidFill>
                  <a:srgbClr val="9D9D9D"/>
                </a:solidFill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0F965E15-97DC-D144-9C7A-D9352F78256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33746" y="590433"/>
              <a:ext cx="4478517" cy="332807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884235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00100"/>
            <a:ext cx="8229600" cy="380667"/>
          </a:xfrm>
        </p:spPr>
        <p:txBody>
          <a:bodyPr/>
          <a:lstStyle/>
          <a:p>
            <a:r>
              <a:rPr lang="en-US" dirty="0"/>
              <a:t>Reference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19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3C37096-0D8A-6342-B8B9-A924DF7C635E}"/>
              </a:ext>
            </a:extLst>
          </p:cNvPr>
          <p:cNvSpPr/>
          <p:nvPr/>
        </p:nvSpPr>
        <p:spPr>
          <a:xfrm>
            <a:off x="457200" y="979445"/>
            <a:ext cx="804274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[1] Vaswani, A.,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Shazeer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N., Parmar, N.,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Uszkoreit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J., Jones, L., Gomez, A.N., Kaiser,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Ł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 and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Polosukhin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I., 2017. Attention is all you need. In 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Advances in neural information processing systems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 (pp. 5998-6008).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[2] Devlin, J., Chang, M.W., Lee, K. and Toutanova, K., 2018. Bert: Pre-training of deep bidirectional transformers for language understanding. 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preprint arXiv:1810.04805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[3] Ba, J.L.,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Kiros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J.R. and Hinton, G.E., 2016. Layer normalization. 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arXiv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preprint arXiv:1607.06450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[4] He, K., Zhang, X., Ren, S. and Sun, J., 2016. Deep residual learning for image recognition. In 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Proceedings of the IEEE conference on computer vision and pattern recognition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 (pp. 770-778).</a:t>
            </a:r>
          </a:p>
          <a:p>
            <a:r>
              <a:rPr lang="en-US" altLang="zh-CN" sz="1200" dirty="0">
                <a:latin typeface="Arial" panose="020B0604020202020204" pitchFamily="34" charset="0"/>
                <a:cs typeface="Arial" panose="020B0604020202020204" pitchFamily="34" charset="0"/>
              </a:rPr>
              <a:t>[5]</a:t>
            </a:r>
            <a:r>
              <a:rPr lang="zh-CN" alt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Novak, P.K.,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Smailović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J.,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Sluban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B. and </a:t>
            </a:r>
            <a:r>
              <a:rPr lang="en-GB" sz="1200" dirty="0" err="1">
                <a:latin typeface="Arial" panose="020B0604020202020204" pitchFamily="34" charset="0"/>
                <a:cs typeface="Arial" panose="020B0604020202020204" pitchFamily="34" charset="0"/>
              </a:rPr>
              <a:t>Mozetič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 I., 2015. Sentiment of emojis. </a:t>
            </a:r>
            <a:r>
              <a:rPr lang="en-GB" sz="1200" i="1" dirty="0" err="1">
                <a:latin typeface="Arial" panose="020B0604020202020204" pitchFamily="34" charset="0"/>
                <a:cs typeface="Arial" panose="020B0604020202020204" pitchFamily="34" charset="0"/>
              </a:rPr>
              <a:t>PloS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 one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, </a:t>
            </a:r>
            <a:r>
              <a:rPr lang="en-GB" sz="1200" i="1" dirty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(12), p.e0144296.</a:t>
            </a:r>
          </a:p>
          <a:p>
            <a:r>
              <a:rPr lang="en-GB" sz="1200" dirty="0">
                <a:latin typeface="Arial" panose="020B0604020202020204" pitchFamily="34" charset="0"/>
                <a:cs typeface="Arial" panose="020B0604020202020204" pitchFamily="34" charset="0"/>
              </a:rPr>
              <a:t>[6] </a:t>
            </a:r>
            <a:r>
              <a:rPr lang="en-GB" sz="1200" dirty="0"/>
              <a:t>Kim, Y., 2014. Convolutional neural networks for sentence classification. </a:t>
            </a:r>
            <a:r>
              <a:rPr lang="en-GB" sz="1200" i="1" dirty="0" err="1"/>
              <a:t>arXiv</a:t>
            </a:r>
            <a:r>
              <a:rPr lang="en-GB" sz="1200" i="1" dirty="0"/>
              <a:t> preprint arXiv:1408.5882</a:t>
            </a:r>
            <a:r>
              <a:rPr lang="en-GB" sz="1200" dirty="0"/>
              <a:t>.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161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79A44B7-FB46-6047-84E8-57035C598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09" y="1130242"/>
            <a:ext cx="5286414" cy="1831619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What is our concern?</a:t>
            </a:r>
          </a:p>
          <a:p>
            <a:r>
              <a:rPr lang="en-GB" sz="2000" dirty="0"/>
              <a:t>Feelings Convey</a:t>
            </a:r>
          </a:p>
          <a:p>
            <a:r>
              <a:rPr lang="en-GB" sz="2000" dirty="0"/>
              <a:t>Consistent Understanding</a:t>
            </a:r>
          </a:p>
          <a:p>
            <a:r>
              <a:rPr lang="en-GB" sz="2000" dirty="0"/>
              <a:t>Graphics expression (Emoji + Emoticons)</a:t>
            </a:r>
          </a:p>
          <a:p>
            <a:pPr lvl="1"/>
            <a:r>
              <a:rPr lang="en-US" altLang="zh-CN" sz="2000" dirty="0">
                <a:sym typeface="Wingdings" pitchFamily="2" charset="2"/>
              </a:rPr>
              <a:t>E</a:t>
            </a:r>
            <a:r>
              <a:rPr lang="en-US" altLang="ja-JP" sz="2000" dirty="0">
                <a:sym typeface="Wingdings" pitchFamily="2" charset="2"/>
              </a:rPr>
              <a:t>moji</a:t>
            </a:r>
            <a:r>
              <a:rPr lang="zh-CN" altLang="en-US" sz="2000" dirty="0">
                <a:sym typeface="Wingdings" pitchFamily="2" charset="2"/>
              </a:rPr>
              <a:t> 💯</a:t>
            </a:r>
            <a:endParaRPr lang="en-US" altLang="zh-CN" sz="2000" dirty="0">
              <a:sym typeface="Wingdings" pitchFamily="2" charset="2"/>
            </a:endParaRPr>
          </a:p>
          <a:p>
            <a:pPr lvl="1"/>
            <a:r>
              <a:rPr lang="en-US" altLang="zh-CN" sz="2000" dirty="0">
                <a:sym typeface="Wingdings" pitchFamily="2" charset="2"/>
              </a:rPr>
              <a:t>Emoticons</a:t>
            </a:r>
            <a:r>
              <a:rPr lang="zh-CN" altLang="en-US" sz="2000" dirty="0">
                <a:sym typeface="Wingdings" pitchFamily="2" charset="2"/>
              </a:rPr>
              <a:t> </a:t>
            </a:r>
            <a:r>
              <a:rPr lang="en-US" altLang="zh-CN" sz="2000" dirty="0">
                <a:sym typeface="Wingdings" pitchFamily="2" charset="2"/>
              </a:rPr>
              <a:t>:),:(</a:t>
            </a:r>
            <a:endParaRPr lang="en-GB" sz="2000" dirty="0"/>
          </a:p>
          <a:p>
            <a:r>
              <a:rPr lang="en-GB" sz="2000" dirty="0"/>
              <a:t>Public Relationship Tool</a:t>
            </a:r>
          </a:p>
          <a:p>
            <a:endParaRPr lang="en-GB" sz="2000" dirty="0"/>
          </a:p>
          <a:p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BC795A-E967-0F45-8C81-7C79C080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100"/>
            <a:ext cx="8229600" cy="380667"/>
          </a:xfrm>
        </p:spPr>
        <p:txBody>
          <a:bodyPr/>
          <a:lstStyle/>
          <a:p>
            <a:r>
              <a:rPr lang="en-US" sz="3200" dirty="0"/>
              <a:t>Problem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E22BCAB-6EE1-D04F-8E34-F5B04E603674}"/>
              </a:ext>
            </a:extLst>
          </p:cNvPr>
          <p:cNvGrpSpPr/>
          <p:nvPr/>
        </p:nvGrpSpPr>
        <p:grpSpPr>
          <a:xfrm>
            <a:off x="4837559" y="1582641"/>
            <a:ext cx="4578654" cy="2082208"/>
            <a:chOff x="4439994" y="1256638"/>
            <a:chExt cx="4578654" cy="2082208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2AC55F1-4B42-9341-861B-BC311D007ED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29523" y="1343813"/>
              <a:ext cx="655485" cy="655485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5143B8D-0D53-B242-9FCC-F873B41FEE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394870" y="1330396"/>
              <a:ext cx="668902" cy="668902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4D7FE1B-2D7C-B04B-BE38-3B3EB6D9A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73634" y="1256638"/>
              <a:ext cx="745975" cy="742660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6698C8D-3549-A649-83C0-AD9C01B9961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608683" y="2212869"/>
              <a:ext cx="1990343" cy="995172"/>
            </a:xfrm>
            <a:prstGeom prst="rect">
              <a:avLst/>
            </a:prstGeom>
          </p:spPr>
        </p:pic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5DF52765-5FCE-AE40-AAC8-317907F27634}"/>
                </a:ext>
              </a:extLst>
            </p:cNvPr>
            <p:cNvSpPr/>
            <p:nvPr/>
          </p:nvSpPr>
          <p:spPr>
            <a:xfrm>
              <a:off x="4439994" y="3077236"/>
              <a:ext cx="4578654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1100" dirty="0"/>
                <a:t>The</a:t>
              </a:r>
              <a:r>
                <a:rPr lang="zh-CN" altLang="en-US" sz="1100" dirty="0"/>
                <a:t> </a:t>
              </a:r>
              <a:r>
                <a:rPr lang="en-US" altLang="zh-CN" sz="1100" dirty="0"/>
                <a:t>Flood</a:t>
              </a:r>
              <a:r>
                <a:rPr lang="zh-CN" altLang="en-US" sz="1100" dirty="0"/>
                <a:t> </a:t>
              </a:r>
              <a:r>
                <a:rPr lang="en-US" altLang="zh-CN" sz="1100" dirty="0"/>
                <a:t>of Social Media</a:t>
              </a:r>
              <a:endParaRPr lang="en-GB" sz="1100" dirty="0">
                <a:solidFill>
                  <a:srgbClr val="9D9D9D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6101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979A44B7-FB46-6047-84E8-57035C5989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09" y="1130242"/>
            <a:ext cx="3176268" cy="2613435"/>
          </a:xfrm>
        </p:spPr>
        <p:txBody>
          <a:bodyPr/>
          <a:lstStyle/>
          <a:p>
            <a:pPr marL="0" indent="0">
              <a:buNone/>
            </a:pPr>
            <a:r>
              <a:rPr lang="en-GB" sz="2000" dirty="0"/>
              <a:t>Plain Text</a:t>
            </a:r>
          </a:p>
          <a:p>
            <a:r>
              <a:rPr lang="en-GB" sz="2000" dirty="0"/>
              <a:t>Word Embedding</a:t>
            </a:r>
          </a:p>
          <a:p>
            <a:r>
              <a:rPr lang="en-GB" sz="2000" dirty="0"/>
              <a:t>Based on ‘BERT’ [2]</a:t>
            </a:r>
          </a:p>
          <a:p>
            <a:r>
              <a:rPr lang="en-GB" sz="2000" dirty="0"/>
              <a:t>Pre-trained + Fine-tuning</a:t>
            </a:r>
          </a:p>
          <a:p>
            <a:r>
              <a:rPr lang="en-GB" sz="2000" dirty="0"/>
              <a:t>Attention Mechanism</a:t>
            </a:r>
          </a:p>
          <a:p>
            <a:r>
              <a:rPr lang="en-GB" sz="2000" dirty="0"/>
              <a:t>Transformer Encoder [1]</a:t>
            </a:r>
          </a:p>
          <a:p>
            <a:r>
              <a:rPr lang="en-GB" sz="2000" dirty="0"/>
              <a:t>Linear Classify  and CNN Classify</a:t>
            </a:r>
          </a:p>
          <a:p>
            <a:endParaRPr lang="en-GB" sz="20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altLang="zh-CN" sz="1400" dirty="0"/>
              <a:t>4</a:t>
            </a:r>
            <a:endParaRPr lang="en-US" sz="14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BC795A-E967-0F45-8C81-7C79C080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100"/>
            <a:ext cx="8229600" cy="380667"/>
          </a:xfrm>
        </p:spPr>
        <p:txBody>
          <a:bodyPr/>
          <a:lstStyle/>
          <a:p>
            <a:r>
              <a:rPr lang="en-US" sz="3200" dirty="0"/>
              <a:t>Proposal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6697DB1-B057-6F40-8259-4A91BF3D35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8024" y="1552353"/>
            <a:ext cx="5168897" cy="267246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641B9B8-B035-A147-B336-A1076B45BFDA}"/>
              </a:ext>
            </a:extLst>
          </p:cNvPr>
          <p:cNvSpPr txBox="1"/>
          <p:nvPr/>
        </p:nvSpPr>
        <p:spPr>
          <a:xfrm>
            <a:off x="5523132" y="4224817"/>
            <a:ext cx="14986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Model Architecture </a:t>
            </a:r>
          </a:p>
        </p:txBody>
      </p:sp>
    </p:spTree>
    <p:extLst>
      <p:ext uri="{BB962C8B-B14F-4D97-AF65-F5344CB8AC3E}">
        <p14:creationId xmlns:p14="http://schemas.microsoft.com/office/powerpoint/2010/main" val="29184865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3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BC795A-E967-0F45-8C81-7C79C080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100"/>
            <a:ext cx="8229600" cy="380667"/>
          </a:xfrm>
        </p:spPr>
        <p:txBody>
          <a:bodyPr/>
          <a:lstStyle/>
          <a:p>
            <a:r>
              <a:rPr lang="en-US" sz="3200" dirty="0"/>
              <a:t>Self</a:t>
            </a:r>
            <a:r>
              <a:rPr lang="en-US" altLang="zh-CN" sz="3200" dirty="0"/>
              <a:t>-Attention</a:t>
            </a:r>
            <a:endParaRPr lang="en-US" sz="3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EED1DA-6247-8345-8FE6-52478D39D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9521" y="497145"/>
            <a:ext cx="6035865" cy="48393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00F9C7-1052-914D-9DFA-BDF04974D0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" y="1186563"/>
            <a:ext cx="3479800" cy="55880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2D17427-AD1D-ED48-9965-9358F5BB5C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3742" y="2151159"/>
            <a:ext cx="3080574" cy="2613435"/>
          </a:xfrm>
        </p:spPr>
        <p:txBody>
          <a:bodyPr/>
          <a:lstStyle/>
          <a:p>
            <a:r>
              <a:rPr lang="en-GB" sz="2000" dirty="0"/>
              <a:t>Q</a:t>
            </a:r>
            <a:r>
              <a:rPr lang="en-US" altLang="zh-CN" sz="2000" dirty="0"/>
              <a:t>,</a:t>
            </a:r>
            <a:r>
              <a:rPr lang="en-GB" sz="2000" dirty="0"/>
              <a:t>K</a:t>
            </a:r>
            <a:r>
              <a:rPr lang="en-US" altLang="zh-CN" sz="2000" dirty="0"/>
              <a:t>,</a:t>
            </a:r>
            <a:r>
              <a:rPr lang="en-GB" sz="2000" dirty="0"/>
              <a:t>V</a:t>
            </a:r>
            <a:r>
              <a:rPr lang="zh-CN" altLang="en-US" sz="2000" dirty="0"/>
              <a:t> </a:t>
            </a:r>
            <a:r>
              <a:rPr lang="en-US" altLang="zh-CN" sz="2000" dirty="0"/>
              <a:t>are all matrix linearly transformers by input sequence</a:t>
            </a:r>
          </a:p>
          <a:p>
            <a:r>
              <a:rPr lang="en-US" sz="2000" dirty="0"/>
              <a:t>12 layers encoders</a:t>
            </a:r>
          </a:p>
          <a:p>
            <a:r>
              <a:rPr lang="en-US" sz="2000" dirty="0"/>
              <a:t>Layer Normalization [3]</a:t>
            </a:r>
          </a:p>
          <a:p>
            <a:r>
              <a:rPr lang="en-US" sz="2000" dirty="0"/>
              <a:t>Shortcut [4]</a:t>
            </a:r>
          </a:p>
          <a:p>
            <a:endParaRPr lang="en-US" sz="2000" dirty="0"/>
          </a:p>
          <a:p>
            <a:endParaRPr lang="en-GB" sz="2000" dirty="0"/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2792A73A-B452-394A-9FD6-D66F5433D4C8}"/>
              </a:ext>
            </a:extLst>
          </p:cNvPr>
          <p:cNvSpPr txBox="1">
            <a:spLocks/>
          </p:cNvSpPr>
          <p:nvPr/>
        </p:nvSpPr>
        <p:spPr>
          <a:xfrm>
            <a:off x="6706326" y="649545"/>
            <a:ext cx="2132875" cy="23421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457189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None/>
              <a:defRPr sz="1000" b="1" kern="120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1pPr>
            <a:lvl2pPr marL="457189" indent="0" algn="l" defTabSz="457189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None/>
              <a:defRPr sz="1200" kern="120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2pPr>
            <a:lvl3pPr marL="914378" indent="0" algn="l" defTabSz="457189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None/>
              <a:defRPr sz="1200" kern="120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3pPr>
            <a:lvl4pPr marL="1371566" indent="0" algn="l" defTabSz="457189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None/>
              <a:defRPr sz="1200" kern="120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4pPr>
            <a:lvl5pPr marL="1828754" indent="0" algn="l" defTabSz="457189" rtl="0" eaLnBrk="1" latinLnBrk="0" hangingPunct="1">
              <a:spcBef>
                <a:spcPct val="20000"/>
              </a:spcBef>
              <a:buClr>
                <a:srgbClr val="0085CA"/>
              </a:buClr>
              <a:buFont typeface="Arial"/>
              <a:buNone/>
              <a:defRPr sz="1200" kern="1200">
                <a:solidFill>
                  <a:srgbClr val="003E74"/>
                </a:solidFill>
                <a:latin typeface="Arial"/>
                <a:ea typeface="+mn-ea"/>
                <a:cs typeface="Arial"/>
              </a:defRPr>
            </a:lvl5pPr>
            <a:lvl6pPr marL="2514537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5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457189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42945626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8FD809-3B63-7547-A625-F95D02F8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100"/>
            <a:ext cx="8229600" cy="380667"/>
          </a:xfrm>
        </p:spPr>
        <p:txBody>
          <a:bodyPr/>
          <a:lstStyle/>
          <a:p>
            <a:r>
              <a:rPr lang="en-US" sz="3200" dirty="0"/>
              <a:t>Emoji Attended Model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429137-419C-1D41-9FEC-7CED899B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58" y="1157247"/>
            <a:ext cx="7955371" cy="1904006"/>
          </a:xfrm>
        </p:spPr>
        <p:txBody>
          <a:bodyPr/>
          <a:lstStyle/>
          <a:p>
            <a:r>
              <a:rPr lang="en-US" sz="2000" dirty="0"/>
              <a:t>Emoji has its contextual meaning</a:t>
            </a:r>
          </a:p>
          <a:p>
            <a:r>
              <a:rPr lang="en-US" sz="2000" dirty="0"/>
              <a:t>Not just a graphics expression</a:t>
            </a:r>
          </a:p>
          <a:p>
            <a:pPr lvl="1"/>
            <a:r>
              <a:rPr lang="en-US" sz="2000" dirty="0"/>
              <a:t>e.g. “Today’s presentation made me crash 👏 👏 👏”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B55038A-C78C-0F44-BD3C-544275A06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925" y="4751093"/>
            <a:ext cx="2132875" cy="234218"/>
          </a:xfrm>
        </p:spPr>
        <p:txBody>
          <a:bodyPr>
            <a:normAutofit/>
          </a:bodyPr>
          <a:lstStyle/>
          <a:p>
            <a:r>
              <a:rPr lang="en-US" sz="1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972870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68FD809-3B63-7547-A625-F95D02F8D5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100"/>
            <a:ext cx="8229600" cy="380667"/>
          </a:xfrm>
        </p:spPr>
        <p:txBody>
          <a:bodyPr/>
          <a:lstStyle/>
          <a:p>
            <a:r>
              <a:rPr lang="en-US" sz="3200" dirty="0"/>
              <a:t>Emoji Attended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5B45780-0675-814B-B875-863D712F79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3" y="949395"/>
            <a:ext cx="6450496" cy="4124531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0429137-419C-1D41-9FEC-7CED899BA3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497" y="143456"/>
            <a:ext cx="3959841" cy="1904006"/>
          </a:xfrm>
        </p:spPr>
        <p:txBody>
          <a:bodyPr/>
          <a:lstStyle/>
          <a:p>
            <a:r>
              <a:rPr lang="en-US" sz="2000" dirty="0"/>
              <a:t>Ignores the position of Emoji</a:t>
            </a:r>
          </a:p>
          <a:p>
            <a:r>
              <a:rPr lang="en-US" sz="2000" dirty="0"/>
              <a:t>Use O-BERT for plain text</a:t>
            </a:r>
          </a:p>
          <a:p>
            <a:r>
              <a:rPr lang="en-US" sz="2000" dirty="0"/>
              <a:t>Contextual Attention between emoji and text</a:t>
            </a:r>
          </a:p>
          <a:p>
            <a:r>
              <a:rPr lang="en-US" sz="2000" dirty="0"/>
              <a:t>Different classifies</a:t>
            </a:r>
          </a:p>
          <a:p>
            <a:endParaRPr lang="en-US" sz="2000" dirty="0"/>
          </a:p>
          <a:p>
            <a:endParaRPr lang="en-GB" sz="2000" dirty="0"/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BB55038A-C78C-0F44-BD3C-544275A06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53925" y="4751093"/>
            <a:ext cx="2132875" cy="234218"/>
          </a:xfrm>
        </p:spPr>
        <p:txBody>
          <a:bodyPr>
            <a:normAutofit/>
          </a:bodyPr>
          <a:lstStyle/>
          <a:p>
            <a:r>
              <a:rPr lang="en-US" sz="1400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38889589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sz="1400" dirty="0"/>
              <a:t>7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4BC795A-E967-0F45-8C81-7C79C08015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100"/>
            <a:ext cx="8229600" cy="380667"/>
          </a:xfrm>
        </p:spPr>
        <p:txBody>
          <a:bodyPr/>
          <a:lstStyle/>
          <a:p>
            <a:r>
              <a:rPr lang="en-US" sz="3200" dirty="0"/>
              <a:t>Classify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A4DBAD60-B557-1540-90AF-449D23ED24DA}"/>
              </a:ext>
            </a:extLst>
          </p:cNvPr>
          <p:cNvGrpSpPr/>
          <p:nvPr/>
        </p:nvGrpSpPr>
        <p:grpSpPr>
          <a:xfrm>
            <a:off x="1740558" y="2592253"/>
            <a:ext cx="5879805" cy="2613435"/>
            <a:chOff x="3264195" y="1601394"/>
            <a:chExt cx="5879805" cy="2613435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98935C9-5F27-0249-93D9-BC8D9F7EEB3F}"/>
                </a:ext>
              </a:extLst>
            </p:cNvPr>
            <p:cNvSpPr/>
            <p:nvPr/>
          </p:nvSpPr>
          <p:spPr>
            <a:xfrm>
              <a:off x="5447885" y="3937830"/>
              <a:ext cx="1057277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GB" sz="1200" dirty="0"/>
                <a:t>Text CNN [6]</a:t>
              </a: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A99377FC-DF5D-2941-BCF7-A8DFBA38707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264195" y="1601394"/>
              <a:ext cx="5879805" cy="2331170"/>
            </a:xfrm>
            <a:prstGeom prst="rect">
              <a:avLst/>
            </a:prstGeom>
          </p:spPr>
        </p:pic>
      </p:grp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59AF2DFA-CF3C-9747-9868-3652FE12D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07" y="1130242"/>
            <a:ext cx="8439385" cy="2613435"/>
          </a:xfrm>
        </p:spPr>
        <p:txBody>
          <a:bodyPr/>
          <a:lstStyle/>
          <a:p>
            <a:r>
              <a:rPr lang="en-GB" sz="2000" dirty="0"/>
              <a:t>(O-BERT) Linear Classify use the hidden state of first token ‘[CLS]’</a:t>
            </a:r>
          </a:p>
          <a:p>
            <a:r>
              <a:rPr lang="en-GB" sz="2000" dirty="0"/>
              <a:t>(CNN-BERT) CNN Classify used the all hidden states of the whole sequence instead of initial embedding as below</a:t>
            </a:r>
          </a:p>
          <a:p>
            <a:r>
              <a:rPr lang="en-GB" sz="2000" dirty="0"/>
              <a:t>Get same performance </a:t>
            </a:r>
          </a:p>
        </p:txBody>
      </p:sp>
    </p:spTree>
    <p:extLst>
      <p:ext uri="{BB962C8B-B14F-4D97-AF65-F5344CB8AC3E}">
        <p14:creationId xmlns:p14="http://schemas.microsoft.com/office/powerpoint/2010/main" val="105704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>
            <a:extLst>
              <a:ext uri="{FF2B5EF4-FFF2-40B4-BE49-F238E27FC236}">
                <a16:creationId xmlns:a16="http://schemas.microsoft.com/office/drawing/2014/main" id="{D55820AF-D4D3-3E49-B7C7-02C4567559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0100"/>
            <a:ext cx="8229600" cy="380667"/>
          </a:xfrm>
        </p:spPr>
        <p:txBody>
          <a:bodyPr/>
          <a:lstStyle/>
          <a:p>
            <a:r>
              <a:rPr lang="en-US" sz="3200" dirty="0"/>
              <a:t>Data Collection and Annotation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68027CD-B422-164B-BE67-6BE3BC8F0F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4864" y="2710147"/>
            <a:ext cx="6815480" cy="233650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6B86726-5A6D-8B4F-AB09-8C82365C1E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970579"/>
            <a:ext cx="7378996" cy="762162"/>
          </a:xfrm>
        </p:spPr>
        <p:txBody>
          <a:bodyPr/>
          <a:lstStyle/>
          <a:p>
            <a:r>
              <a:rPr lang="en-US" sz="2000" dirty="0"/>
              <a:t>Insufficient Data (Especially for Emoji)</a:t>
            </a:r>
          </a:p>
          <a:p>
            <a:r>
              <a:rPr lang="en-US" sz="2000" dirty="0"/>
              <a:t>Manual Annotation</a:t>
            </a:r>
          </a:p>
          <a:p>
            <a:pPr lvl="1"/>
            <a:r>
              <a:rPr lang="en-US" sz="2000" dirty="0"/>
              <a:t>Changing 5 classes to 3 classes</a:t>
            </a:r>
          </a:p>
          <a:p>
            <a:pPr lvl="1"/>
            <a:r>
              <a:rPr lang="en-US" sz="2000" dirty="0"/>
              <a:t>Split “slight” to </a:t>
            </a:r>
            <a:r>
              <a:rPr lang="en-GB" dirty="0"/>
              <a:t>adjacent option</a:t>
            </a:r>
          </a:p>
          <a:p>
            <a:pPr lvl="1"/>
            <a:r>
              <a:rPr lang="en-US" dirty="0"/>
              <a:t>2 months 337 samples</a:t>
            </a:r>
          </a:p>
          <a:p>
            <a:pPr lvl="1"/>
            <a:r>
              <a:rPr lang="en-US" dirty="0"/>
              <a:t>Used to test</a:t>
            </a:r>
            <a:endParaRPr lang="en-GB" dirty="0"/>
          </a:p>
          <a:p>
            <a:pPr marL="457188" lvl="1" indent="0">
              <a:buNone/>
            </a:pPr>
            <a:endParaRPr lang="en-US" sz="2000" dirty="0"/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897645519"/>
      </p:ext>
    </p:extLst>
  </p:cSld>
  <p:clrMapOvr>
    <a:masterClrMapping/>
  </p:clrMapOvr>
</p:sld>
</file>

<file path=ppt/theme/theme1.xml><?xml version="1.0" encoding="utf-8"?>
<a:theme xmlns:a="http://schemas.openxmlformats.org/drawingml/2006/main" name="ICL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ICL" id="{1AF047F8-7B48-9D48-BE8F-16A0EF8DBF69}" vid="{55CC1957-7B21-3F4E-8456-E0B76ECBD352}"/>
    </a:ext>
  </a:extLst>
</a:theme>
</file>

<file path=ppt/theme/theme2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Imperial College London Presentation">
      <a:dk1>
        <a:srgbClr val="000000"/>
      </a:dk1>
      <a:lt1>
        <a:sysClr val="window" lastClr="FFFFFF"/>
      </a:lt1>
      <a:dk2>
        <a:srgbClr val="003E74"/>
      </a:dk2>
      <a:lt2>
        <a:srgbClr val="9D9D9D"/>
      </a:lt2>
      <a:accent1>
        <a:srgbClr val="0085CA"/>
      </a:accent1>
      <a:accent2>
        <a:srgbClr val="006EAF"/>
      </a:accent2>
      <a:accent3>
        <a:srgbClr val="0CA1CD"/>
      </a:accent3>
      <a:accent4>
        <a:srgbClr val="008EAA"/>
      </a:accent4>
      <a:accent5>
        <a:srgbClr val="379F9F"/>
      </a:accent5>
      <a:accent6>
        <a:srgbClr val="0085CA"/>
      </a:accent6>
      <a:hlink>
        <a:srgbClr val="0085CA"/>
      </a:hlink>
      <a:folHlink>
        <a:srgbClr val="0085C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1828</TotalTime>
  <Words>710</Words>
  <Application>Microsoft Macintosh PowerPoint</Application>
  <PresentationFormat>On-screen Show (16:9)</PresentationFormat>
  <Paragraphs>155</Paragraphs>
  <Slides>20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8" baseType="lpstr">
      <vt:lpstr>ＭＳ Ｐゴシック</vt:lpstr>
      <vt:lpstr>黑体</vt:lpstr>
      <vt:lpstr>Arial</vt:lpstr>
      <vt:lpstr>Calibri</vt:lpstr>
      <vt:lpstr>Helvetica</vt:lpstr>
      <vt:lpstr>Helvetica Neue</vt:lpstr>
      <vt:lpstr>Wingdings</vt:lpstr>
      <vt:lpstr>ICL</vt:lpstr>
      <vt:lpstr>Attention-Based Sentiment Analysis on Social Media</vt:lpstr>
      <vt:lpstr>Content</vt:lpstr>
      <vt:lpstr>Problem</vt:lpstr>
      <vt:lpstr>Proposal</vt:lpstr>
      <vt:lpstr>Self-Attention</vt:lpstr>
      <vt:lpstr>Emoji Attended Model</vt:lpstr>
      <vt:lpstr>Emoji Attended Model</vt:lpstr>
      <vt:lpstr>Classify</vt:lpstr>
      <vt:lpstr>Data Collection and Annotation</vt:lpstr>
      <vt:lpstr>Data Collection and Annotation</vt:lpstr>
      <vt:lpstr>Emojis</vt:lpstr>
      <vt:lpstr>Emoticons</vt:lpstr>
      <vt:lpstr>Experiments</vt:lpstr>
      <vt:lpstr>Experiments</vt:lpstr>
      <vt:lpstr>Experiments</vt:lpstr>
      <vt:lpstr>PowerPoint Presentation</vt:lpstr>
      <vt:lpstr>Training on Emoji-Feeded Dataset</vt:lpstr>
      <vt:lpstr>Attention Visualization</vt:lpstr>
      <vt:lpstr>Conclusion</vt:lpstr>
      <vt:lpstr>Reference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Abby Bolt</dc:creator>
  <cp:lastModifiedBy>Ye, Zheyu</cp:lastModifiedBy>
  <cp:revision>115</cp:revision>
  <dcterms:created xsi:type="dcterms:W3CDTF">1601-01-01T00:00:00Z</dcterms:created>
  <dcterms:modified xsi:type="dcterms:W3CDTF">2019-09-10T08:24:27Z</dcterms:modified>
</cp:coreProperties>
</file>